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313" r:id="rId4"/>
    <p:sldId id="258" r:id="rId5"/>
    <p:sldId id="257" r:id="rId6"/>
    <p:sldId id="285" r:id="rId7"/>
    <p:sldId id="286" r:id="rId8"/>
    <p:sldId id="309" r:id="rId9"/>
    <p:sldId id="287" r:id="rId10"/>
    <p:sldId id="290" r:id="rId11"/>
    <p:sldId id="292" r:id="rId12"/>
    <p:sldId id="259" r:id="rId13"/>
    <p:sldId id="260" r:id="rId14"/>
    <p:sldId id="261" r:id="rId15"/>
    <p:sldId id="297" r:id="rId16"/>
    <p:sldId id="264" r:id="rId17"/>
    <p:sldId id="265" r:id="rId18"/>
    <p:sldId id="266" r:id="rId19"/>
    <p:sldId id="267" r:id="rId20"/>
    <p:sldId id="301" r:id="rId21"/>
    <p:sldId id="269" r:id="rId22"/>
    <p:sldId id="270" r:id="rId23"/>
    <p:sldId id="318" r:id="rId24"/>
    <p:sldId id="271" r:id="rId25"/>
    <p:sldId id="306" r:id="rId26"/>
    <p:sldId id="272" r:id="rId27"/>
    <p:sldId id="310" r:id="rId28"/>
    <p:sldId id="311" r:id="rId29"/>
    <p:sldId id="312" r:id="rId30"/>
    <p:sldId id="273" r:id="rId31"/>
    <p:sldId id="300" r:id="rId32"/>
    <p:sldId id="298" r:id="rId33"/>
    <p:sldId id="299" r:id="rId34"/>
    <p:sldId id="274" r:id="rId35"/>
    <p:sldId id="302" r:id="rId36"/>
    <p:sldId id="303" r:id="rId37"/>
    <p:sldId id="304" r:id="rId38"/>
    <p:sldId id="275" r:id="rId39"/>
    <p:sldId id="305" r:id="rId40"/>
    <p:sldId id="307" r:id="rId41"/>
    <p:sldId id="308" r:id="rId42"/>
    <p:sldId id="276" r:id="rId43"/>
    <p:sldId id="277" r:id="rId44"/>
    <p:sldId id="278" r:id="rId45"/>
    <p:sldId id="314" r:id="rId46"/>
    <p:sldId id="316" r:id="rId47"/>
    <p:sldId id="317" r:id="rId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10053F14-1943-44CC-AFAD-9D4BFB3E2165}"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1EB9047-5093-41AC-AEB6-030AD611F34A}">
      <dgm:prSet custT="1"/>
      <dgm:spPr/>
      <dgm:t>
        <a:bodyPr/>
        <a:lstStyle/>
        <a:p>
          <a:pPr>
            <a:defRPr cap="all"/>
          </a:pPr>
          <a:r>
            <a:rPr lang="en-US" sz="1600" b="1" dirty="0"/>
            <a:t>Common Features of Spam Emails :</a:t>
          </a:r>
          <a:endParaRPr lang="en-US" sz="1600" dirty="0"/>
        </a:p>
      </dgm:t>
    </dgm:pt>
    <dgm:pt modelId="{4EACF077-6E48-4E5E-97E4-B5A2E57A0861}" type="parTrans" cxnId="{0B7A88A5-0EEE-46DE-AE44-724760B76CB9}">
      <dgm:prSet/>
      <dgm:spPr/>
      <dgm:t>
        <a:bodyPr/>
        <a:lstStyle/>
        <a:p>
          <a:endParaRPr lang="en-US"/>
        </a:p>
      </dgm:t>
    </dgm:pt>
    <dgm:pt modelId="{477E41FA-AE42-40B8-87AF-B3425F8A939B}" type="sibTrans" cxnId="{0B7A88A5-0EEE-46DE-AE44-724760B76CB9}">
      <dgm:prSet/>
      <dgm:spPr/>
      <dgm:t>
        <a:bodyPr/>
        <a:lstStyle/>
        <a:p>
          <a:endParaRPr lang="en-US"/>
        </a:p>
      </dgm:t>
    </dgm:pt>
    <dgm:pt modelId="{F4D04E16-2489-45E5-AFDE-45C47B996461}">
      <dgm:prSet custT="1"/>
      <dgm:spPr/>
      <dgm:t>
        <a:bodyPr/>
        <a:lstStyle/>
        <a:p>
          <a:pPr>
            <a:defRPr cap="all"/>
          </a:pPr>
          <a:r>
            <a:rPr lang="en-US" sz="1400" b="1" dirty="0"/>
            <a:t>- Specific Keywords:</a:t>
          </a:r>
          <a:r>
            <a:rPr lang="en-US" sz="1400" dirty="0"/>
            <a:t> "business," "money," "free," and "you" are prevalent, indicating a focus on financial incentives and attractive offers.</a:t>
          </a:r>
        </a:p>
      </dgm:t>
    </dgm:pt>
    <dgm:pt modelId="{5B076E74-C7DF-49CE-AED5-9C611F920480}" type="parTrans" cxnId="{750BC1BF-B1AA-484B-8789-6DB43139F2A2}">
      <dgm:prSet/>
      <dgm:spPr/>
      <dgm:t>
        <a:bodyPr/>
        <a:lstStyle/>
        <a:p>
          <a:endParaRPr lang="en-US"/>
        </a:p>
      </dgm:t>
    </dgm:pt>
    <dgm:pt modelId="{B3AA24A4-32E6-4104-9FD0-D50143DE30B1}" type="sibTrans" cxnId="{750BC1BF-B1AA-484B-8789-6DB43139F2A2}">
      <dgm:prSet/>
      <dgm:spPr/>
      <dgm:t>
        <a:bodyPr/>
        <a:lstStyle/>
        <a:p>
          <a:endParaRPr lang="en-US"/>
        </a:p>
      </dgm:t>
    </dgm:pt>
    <dgm:pt modelId="{09F36983-EBB6-4727-B784-99793124C0C7}">
      <dgm:prSet custT="1"/>
      <dgm:spPr/>
      <dgm:t>
        <a:bodyPr/>
        <a:lstStyle/>
        <a:p>
          <a:pPr>
            <a:defRPr cap="all"/>
          </a:pPr>
          <a:r>
            <a:rPr lang="en-US" sz="1400" b="1" dirty="0"/>
            <a:t>- Special Characters:</a:t>
          </a:r>
          <a:r>
            <a:rPr lang="en-US" sz="1400" dirty="0"/>
            <a:t> '!' and '$' are frequently used, suggesting the common use of urgency tactics and financial incentives.</a:t>
          </a:r>
        </a:p>
      </dgm:t>
    </dgm:pt>
    <dgm:pt modelId="{718A88E6-1EB8-4D07-BC14-35E92C9263EA}" type="parTrans" cxnId="{0B4B3175-8FC9-484D-9BB1-6A319DB5139A}">
      <dgm:prSet/>
      <dgm:spPr/>
      <dgm:t>
        <a:bodyPr/>
        <a:lstStyle/>
        <a:p>
          <a:endParaRPr lang="en-US"/>
        </a:p>
      </dgm:t>
    </dgm:pt>
    <dgm:pt modelId="{6A00E832-0121-4F2E-A825-68B4B5EC8D9D}" type="sibTrans" cxnId="{0B4B3175-8FC9-484D-9BB1-6A319DB5139A}">
      <dgm:prSet/>
      <dgm:spPr/>
      <dgm:t>
        <a:bodyPr/>
        <a:lstStyle/>
        <a:p>
          <a:endParaRPr lang="en-US"/>
        </a:p>
      </dgm:t>
    </dgm:pt>
    <dgm:pt modelId="{3D513061-78FF-4EF5-A4CB-5667E783E50D}">
      <dgm:prSet custT="1"/>
      <dgm:spPr/>
      <dgm:t>
        <a:bodyPr/>
        <a:lstStyle/>
        <a:p>
          <a:pPr>
            <a:defRPr cap="all"/>
          </a:pPr>
          <a:r>
            <a:rPr lang="en-US" sz="1600" b="1" dirty="0"/>
            <a:t>Common Features of Non-Spam Emails:</a:t>
          </a:r>
          <a:endParaRPr lang="en-US" sz="1600" dirty="0"/>
        </a:p>
      </dgm:t>
    </dgm:pt>
    <dgm:pt modelId="{E8F9E730-968D-487C-A990-F4FED8AA46DA}" type="parTrans" cxnId="{19B0C729-B136-4724-8919-D4AB752DCEED}">
      <dgm:prSet/>
      <dgm:spPr/>
      <dgm:t>
        <a:bodyPr/>
        <a:lstStyle/>
        <a:p>
          <a:endParaRPr lang="en-US"/>
        </a:p>
      </dgm:t>
    </dgm:pt>
    <dgm:pt modelId="{64692E97-AA1D-496F-9515-9FB9C8A9BFA1}" type="sibTrans" cxnId="{19B0C729-B136-4724-8919-D4AB752DCEED}">
      <dgm:prSet/>
      <dgm:spPr/>
      <dgm:t>
        <a:bodyPr/>
        <a:lstStyle/>
        <a:p>
          <a:endParaRPr lang="en-US"/>
        </a:p>
      </dgm:t>
    </dgm:pt>
    <dgm:pt modelId="{FF5F73BE-3820-4B33-BBB2-F1A795D43776}">
      <dgm:prSet custT="1"/>
      <dgm:spPr/>
      <dgm:t>
        <a:bodyPr/>
        <a:lstStyle/>
        <a:p>
          <a:pPr>
            <a:defRPr cap="all"/>
          </a:pPr>
          <a:r>
            <a:rPr lang="en-US" sz="1400" b="1" dirty="0"/>
            <a:t>- Specific Names and References:</a:t>
          </a:r>
          <a:r>
            <a:rPr lang="en-US" sz="1400" dirty="0"/>
            <a:t> Inclusion of proper names like "George" and references to specific terms ("hp," "lab") suggest more legitimate and personalized communications.</a:t>
          </a:r>
        </a:p>
      </dgm:t>
    </dgm:pt>
    <dgm:pt modelId="{34A34253-0CB5-4725-A906-AF2A29CD3EA3}" type="parTrans" cxnId="{F6506A41-DE44-408D-ADD0-D6CEAB690B69}">
      <dgm:prSet/>
      <dgm:spPr/>
      <dgm:t>
        <a:bodyPr/>
        <a:lstStyle/>
        <a:p>
          <a:endParaRPr lang="en-US"/>
        </a:p>
      </dgm:t>
    </dgm:pt>
    <dgm:pt modelId="{BF5E1A0A-7E24-4BD3-999B-64A2B6821B6A}" type="sibTrans" cxnId="{F6506A41-DE44-408D-ADD0-D6CEAB690B69}">
      <dgm:prSet/>
      <dgm:spPr/>
      <dgm:t>
        <a:bodyPr/>
        <a:lstStyle/>
        <a:p>
          <a:endParaRPr lang="en-US"/>
        </a:p>
      </dgm:t>
    </dgm:pt>
    <dgm:pt modelId="{0F7F375D-0016-496A-BDBA-854BB7DA5B64}">
      <dgm:prSet custT="1"/>
      <dgm:spPr/>
      <dgm:t>
        <a:bodyPr/>
        <a:lstStyle/>
        <a:p>
          <a:pPr>
            <a:defRPr cap="all"/>
          </a:pPr>
          <a:r>
            <a:rPr lang="en-US" sz="1400" b="1" dirty="0"/>
            <a:t>- Specific Characters:</a:t>
          </a:r>
          <a:r>
            <a:rPr lang="en-US" sz="1400" dirty="0"/>
            <a:t> Varied special characters like ';' and '[' are observed, pointing towards a more formal and professional language.</a:t>
          </a:r>
        </a:p>
      </dgm:t>
    </dgm:pt>
    <dgm:pt modelId="{D2E524B9-9E47-451A-8893-AA6010BA3647}" type="parTrans" cxnId="{733E8895-8F0E-4DF3-A394-90546EF1733F}">
      <dgm:prSet/>
      <dgm:spPr/>
      <dgm:t>
        <a:bodyPr/>
        <a:lstStyle/>
        <a:p>
          <a:endParaRPr lang="en-US"/>
        </a:p>
      </dgm:t>
    </dgm:pt>
    <dgm:pt modelId="{A81183FB-F4AA-4492-9E23-826A0CE1E1DF}" type="sibTrans" cxnId="{733E8895-8F0E-4DF3-A394-90546EF1733F}">
      <dgm:prSet/>
      <dgm:spPr/>
      <dgm:t>
        <a:bodyPr/>
        <a:lstStyle/>
        <a:p>
          <a:endParaRPr lang="en-US"/>
        </a:p>
      </dgm:t>
    </dgm:pt>
    <dgm:pt modelId="{9E491A38-05E8-4C1A-9234-1A0E70A83F04}" type="pres">
      <dgm:prSet presAssocID="{10053F14-1943-44CC-AFAD-9D4BFB3E2165}" presName="root" presStyleCnt="0">
        <dgm:presLayoutVars>
          <dgm:dir/>
          <dgm:resizeHandles val="exact"/>
        </dgm:presLayoutVars>
      </dgm:prSet>
      <dgm:spPr/>
    </dgm:pt>
    <dgm:pt modelId="{7833DE1B-6CEC-4522-8C34-255747468FB1}" type="pres">
      <dgm:prSet presAssocID="{01EB9047-5093-41AC-AEB6-030AD611F34A}" presName="compNode" presStyleCnt="0"/>
      <dgm:spPr/>
    </dgm:pt>
    <dgm:pt modelId="{3097E404-4F7F-48A8-9287-2D6E176D6213}" type="pres">
      <dgm:prSet presAssocID="{01EB9047-5093-41AC-AEB6-030AD611F34A}" presName="iconBgRect" presStyleLbl="bgShp" presStyleIdx="0" presStyleCnt="6"/>
      <dgm:spPr/>
    </dgm:pt>
    <dgm:pt modelId="{A919CE8D-0A75-4419-A320-4666A9F7DCFE}" type="pres">
      <dgm:prSet presAssocID="{01EB9047-5093-41AC-AEB6-030AD611F34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pe"/>
        </a:ext>
      </dgm:extLst>
    </dgm:pt>
    <dgm:pt modelId="{1D1040A8-C876-41FD-965E-C04BC567CC42}" type="pres">
      <dgm:prSet presAssocID="{01EB9047-5093-41AC-AEB6-030AD611F34A}" presName="spaceRect" presStyleCnt="0"/>
      <dgm:spPr/>
    </dgm:pt>
    <dgm:pt modelId="{066814BD-7D67-4D1C-8AE5-0025FD930A66}" type="pres">
      <dgm:prSet presAssocID="{01EB9047-5093-41AC-AEB6-030AD611F34A}" presName="textRect" presStyleLbl="revTx" presStyleIdx="0" presStyleCnt="6">
        <dgm:presLayoutVars>
          <dgm:chMax val="1"/>
          <dgm:chPref val="1"/>
        </dgm:presLayoutVars>
      </dgm:prSet>
      <dgm:spPr/>
    </dgm:pt>
    <dgm:pt modelId="{5D755109-3C1F-47C5-ADC0-A46854748E88}" type="pres">
      <dgm:prSet presAssocID="{477E41FA-AE42-40B8-87AF-B3425F8A939B}" presName="sibTrans" presStyleCnt="0"/>
      <dgm:spPr/>
    </dgm:pt>
    <dgm:pt modelId="{6D4DC501-5EFB-4342-8BB8-1AFDA57E0CEF}" type="pres">
      <dgm:prSet presAssocID="{F4D04E16-2489-45E5-AFDE-45C47B996461}" presName="compNode" presStyleCnt="0"/>
      <dgm:spPr/>
    </dgm:pt>
    <dgm:pt modelId="{C0F36C3C-DC30-432F-932F-3D4314646B79}" type="pres">
      <dgm:prSet presAssocID="{F4D04E16-2489-45E5-AFDE-45C47B996461}" presName="iconBgRect" presStyleLbl="bgShp" presStyleIdx="1" presStyleCnt="6"/>
      <dgm:spPr/>
    </dgm:pt>
    <dgm:pt modelId="{2AACDC18-1410-4881-ABCD-84DEBD19193D}" type="pres">
      <dgm:prSet presAssocID="{F4D04E16-2489-45E5-AFDE-45C47B99646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specteur"/>
        </a:ext>
      </dgm:extLst>
    </dgm:pt>
    <dgm:pt modelId="{AFD4BF5F-8397-48FA-97E9-295FB0B8CFD4}" type="pres">
      <dgm:prSet presAssocID="{F4D04E16-2489-45E5-AFDE-45C47B996461}" presName="spaceRect" presStyleCnt="0"/>
      <dgm:spPr/>
    </dgm:pt>
    <dgm:pt modelId="{FB052D03-7F7C-4EA6-8A13-723A51E07425}" type="pres">
      <dgm:prSet presAssocID="{F4D04E16-2489-45E5-AFDE-45C47B996461}" presName="textRect" presStyleLbl="revTx" presStyleIdx="1" presStyleCnt="6">
        <dgm:presLayoutVars>
          <dgm:chMax val="1"/>
          <dgm:chPref val="1"/>
        </dgm:presLayoutVars>
      </dgm:prSet>
      <dgm:spPr/>
    </dgm:pt>
    <dgm:pt modelId="{B0483C08-CC3F-4922-8E1A-5EC6EF3A04C4}" type="pres">
      <dgm:prSet presAssocID="{B3AA24A4-32E6-4104-9FD0-D50143DE30B1}" presName="sibTrans" presStyleCnt="0"/>
      <dgm:spPr/>
    </dgm:pt>
    <dgm:pt modelId="{AAA5F322-ACC4-4BC9-9872-1417CF26E9F3}" type="pres">
      <dgm:prSet presAssocID="{09F36983-EBB6-4727-B784-99793124C0C7}" presName="compNode" presStyleCnt="0"/>
      <dgm:spPr/>
    </dgm:pt>
    <dgm:pt modelId="{A0584745-B430-4C28-8D3B-3DB09ED2F4A4}" type="pres">
      <dgm:prSet presAssocID="{09F36983-EBB6-4727-B784-99793124C0C7}" presName="iconBgRect" presStyleLbl="bgShp" presStyleIdx="2" presStyleCnt="6"/>
      <dgm:spPr/>
    </dgm:pt>
    <dgm:pt modelId="{5BC67352-9B85-43F2-8A27-6ABABC712A1A}" type="pres">
      <dgm:prSet presAssocID="{09F36983-EBB6-4727-B784-99793124C0C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oker Hat"/>
        </a:ext>
      </dgm:extLst>
    </dgm:pt>
    <dgm:pt modelId="{F20A4A05-2BF0-4B69-9C16-44E916DDE486}" type="pres">
      <dgm:prSet presAssocID="{09F36983-EBB6-4727-B784-99793124C0C7}" presName="spaceRect" presStyleCnt="0"/>
      <dgm:spPr/>
    </dgm:pt>
    <dgm:pt modelId="{5922FA00-3CB4-4E0D-8C81-7A4070DB6D4C}" type="pres">
      <dgm:prSet presAssocID="{09F36983-EBB6-4727-B784-99793124C0C7}" presName="textRect" presStyleLbl="revTx" presStyleIdx="2" presStyleCnt="6">
        <dgm:presLayoutVars>
          <dgm:chMax val="1"/>
          <dgm:chPref val="1"/>
        </dgm:presLayoutVars>
      </dgm:prSet>
      <dgm:spPr/>
    </dgm:pt>
    <dgm:pt modelId="{D35B1952-50D5-468C-8556-37A875FAE623}" type="pres">
      <dgm:prSet presAssocID="{6A00E832-0121-4F2E-A825-68B4B5EC8D9D}" presName="sibTrans" presStyleCnt="0"/>
      <dgm:spPr/>
    </dgm:pt>
    <dgm:pt modelId="{264AA36D-B009-41C6-BAAE-05901052E893}" type="pres">
      <dgm:prSet presAssocID="{3D513061-78FF-4EF5-A4CB-5667E783E50D}" presName="compNode" presStyleCnt="0"/>
      <dgm:spPr/>
    </dgm:pt>
    <dgm:pt modelId="{C4C03A20-A0E1-4DF3-8153-88BA536B4349}" type="pres">
      <dgm:prSet presAssocID="{3D513061-78FF-4EF5-A4CB-5667E783E50D}" presName="iconBgRect" presStyleLbl="bgShp" presStyleIdx="3" presStyleCnt="6"/>
      <dgm:spPr/>
    </dgm:pt>
    <dgm:pt modelId="{6265B8C9-65F1-43E3-AC36-E00D90755CA2}" type="pres">
      <dgm:prSet presAssocID="{3D513061-78FF-4EF5-A4CB-5667E783E50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envelope"/>
        </a:ext>
      </dgm:extLst>
    </dgm:pt>
    <dgm:pt modelId="{A3B59610-9A33-4847-82CD-E9B6DCFCB4C1}" type="pres">
      <dgm:prSet presAssocID="{3D513061-78FF-4EF5-A4CB-5667E783E50D}" presName="spaceRect" presStyleCnt="0"/>
      <dgm:spPr/>
    </dgm:pt>
    <dgm:pt modelId="{0886E541-9048-4E50-B4D9-D36F731390D9}" type="pres">
      <dgm:prSet presAssocID="{3D513061-78FF-4EF5-A4CB-5667E783E50D}" presName="textRect" presStyleLbl="revTx" presStyleIdx="3" presStyleCnt="6">
        <dgm:presLayoutVars>
          <dgm:chMax val="1"/>
          <dgm:chPref val="1"/>
        </dgm:presLayoutVars>
      </dgm:prSet>
      <dgm:spPr/>
    </dgm:pt>
    <dgm:pt modelId="{B0525A06-8357-4105-BF8D-808EE78D79EB}" type="pres">
      <dgm:prSet presAssocID="{64692E97-AA1D-496F-9515-9FB9C8A9BFA1}" presName="sibTrans" presStyleCnt="0"/>
      <dgm:spPr/>
    </dgm:pt>
    <dgm:pt modelId="{6994C65D-C2EB-411C-BFAB-6C2ECBE6B163}" type="pres">
      <dgm:prSet presAssocID="{FF5F73BE-3820-4B33-BBB2-F1A795D43776}" presName="compNode" presStyleCnt="0"/>
      <dgm:spPr/>
    </dgm:pt>
    <dgm:pt modelId="{A282A55E-CFEB-4C62-8AAD-2F270D236807}" type="pres">
      <dgm:prSet presAssocID="{FF5F73BE-3820-4B33-BBB2-F1A795D43776}" presName="iconBgRect" presStyleLbl="bgShp" presStyleIdx="4" presStyleCnt="6"/>
      <dgm:spPr/>
    </dgm:pt>
    <dgm:pt modelId="{492DC84E-E30F-4921-9683-0B5B141C9841}" type="pres">
      <dgm:prSet presAssocID="{FF5F73BE-3820-4B33-BBB2-F1A795D437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vres"/>
        </a:ext>
      </dgm:extLst>
    </dgm:pt>
    <dgm:pt modelId="{DEBC1F7E-51BA-46CD-BCC5-C91589D420F7}" type="pres">
      <dgm:prSet presAssocID="{FF5F73BE-3820-4B33-BBB2-F1A795D43776}" presName="spaceRect" presStyleCnt="0"/>
      <dgm:spPr/>
    </dgm:pt>
    <dgm:pt modelId="{9195111C-75FB-4F60-A3CB-4E9BF1BB1DE1}" type="pres">
      <dgm:prSet presAssocID="{FF5F73BE-3820-4B33-BBB2-F1A795D43776}" presName="textRect" presStyleLbl="revTx" presStyleIdx="4" presStyleCnt="6">
        <dgm:presLayoutVars>
          <dgm:chMax val="1"/>
          <dgm:chPref val="1"/>
        </dgm:presLayoutVars>
      </dgm:prSet>
      <dgm:spPr/>
    </dgm:pt>
    <dgm:pt modelId="{CC95DCAA-46CA-40BB-B94B-ED099DFCD148}" type="pres">
      <dgm:prSet presAssocID="{BF5E1A0A-7E24-4BD3-999B-64A2B6821B6A}" presName="sibTrans" presStyleCnt="0"/>
      <dgm:spPr/>
    </dgm:pt>
    <dgm:pt modelId="{6725E5CB-37BE-4BF1-860E-07A7D6075C05}" type="pres">
      <dgm:prSet presAssocID="{0F7F375D-0016-496A-BDBA-854BB7DA5B64}" presName="compNode" presStyleCnt="0"/>
      <dgm:spPr/>
    </dgm:pt>
    <dgm:pt modelId="{9FC6A9B4-9E6F-4388-AF06-9106B107683D}" type="pres">
      <dgm:prSet presAssocID="{0F7F375D-0016-496A-BDBA-854BB7DA5B64}" presName="iconBgRect" presStyleLbl="bgShp" presStyleIdx="5" presStyleCnt="6"/>
      <dgm:spPr/>
    </dgm:pt>
    <dgm:pt modelId="{33E9B309-4256-4126-8392-32DBCEB3B12B}" type="pres">
      <dgm:prSet presAssocID="{0F7F375D-0016-496A-BDBA-854BB7DA5B6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rame"/>
        </a:ext>
      </dgm:extLst>
    </dgm:pt>
    <dgm:pt modelId="{3102D4EA-7565-4E53-AC94-3E3491F1EF7F}" type="pres">
      <dgm:prSet presAssocID="{0F7F375D-0016-496A-BDBA-854BB7DA5B64}" presName="spaceRect" presStyleCnt="0"/>
      <dgm:spPr/>
    </dgm:pt>
    <dgm:pt modelId="{A6F3FC78-3F6F-450F-950D-92C594551D88}" type="pres">
      <dgm:prSet presAssocID="{0F7F375D-0016-496A-BDBA-854BB7DA5B64}" presName="textRect" presStyleLbl="revTx" presStyleIdx="5" presStyleCnt="6">
        <dgm:presLayoutVars>
          <dgm:chMax val="1"/>
          <dgm:chPref val="1"/>
        </dgm:presLayoutVars>
      </dgm:prSet>
      <dgm:spPr/>
    </dgm:pt>
  </dgm:ptLst>
  <dgm:cxnLst>
    <dgm:cxn modelId="{B5654210-AD25-4511-B56C-51D36B4FB9C0}" type="presOf" srcId="{01EB9047-5093-41AC-AEB6-030AD611F34A}" destId="{066814BD-7D67-4D1C-8AE5-0025FD930A66}" srcOrd="0" destOrd="0" presId="urn:microsoft.com/office/officeart/2018/5/layout/IconCircleLabelList"/>
    <dgm:cxn modelId="{7B0A5610-AB00-4BF6-9697-3F3AE348DC66}" type="presOf" srcId="{3D513061-78FF-4EF5-A4CB-5667E783E50D}" destId="{0886E541-9048-4E50-B4D9-D36F731390D9}" srcOrd="0" destOrd="0" presId="urn:microsoft.com/office/officeart/2018/5/layout/IconCircleLabelList"/>
    <dgm:cxn modelId="{19B0C729-B136-4724-8919-D4AB752DCEED}" srcId="{10053F14-1943-44CC-AFAD-9D4BFB3E2165}" destId="{3D513061-78FF-4EF5-A4CB-5667E783E50D}" srcOrd="3" destOrd="0" parTransId="{E8F9E730-968D-487C-A990-F4FED8AA46DA}" sibTransId="{64692E97-AA1D-496F-9515-9FB9C8A9BFA1}"/>
    <dgm:cxn modelId="{41219B5F-DA5E-4F17-9210-1722254FB1BC}" type="presOf" srcId="{0F7F375D-0016-496A-BDBA-854BB7DA5B64}" destId="{A6F3FC78-3F6F-450F-950D-92C594551D88}" srcOrd="0" destOrd="0" presId="urn:microsoft.com/office/officeart/2018/5/layout/IconCircleLabelList"/>
    <dgm:cxn modelId="{F6506A41-DE44-408D-ADD0-D6CEAB690B69}" srcId="{10053F14-1943-44CC-AFAD-9D4BFB3E2165}" destId="{FF5F73BE-3820-4B33-BBB2-F1A795D43776}" srcOrd="4" destOrd="0" parTransId="{34A34253-0CB5-4725-A906-AF2A29CD3EA3}" sibTransId="{BF5E1A0A-7E24-4BD3-999B-64A2B6821B6A}"/>
    <dgm:cxn modelId="{F424924D-A333-4FF9-9444-D40330EC425F}" type="presOf" srcId="{10053F14-1943-44CC-AFAD-9D4BFB3E2165}" destId="{9E491A38-05E8-4C1A-9234-1A0E70A83F04}" srcOrd="0" destOrd="0" presId="urn:microsoft.com/office/officeart/2018/5/layout/IconCircleLabelList"/>
    <dgm:cxn modelId="{0B4B3175-8FC9-484D-9BB1-6A319DB5139A}" srcId="{10053F14-1943-44CC-AFAD-9D4BFB3E2165}" destId="{09F36983-EBB6-4727-B784-99793124C0C7}" srcOrd="2" destOrd="0" parTransId="{718A88E6-1EB8-4D07-BC14-35E92C9263EA}" sibTransId="{6A00E832-0121-4F2E-A825-68B4B5EC8D9D}"/>
    <dgm:cxn modelId="{D9B8237D-DA44-4C1A-A96F-F4B61A5F360F}" type="presOf" srcId="{F4D04E16-2489-45E5-AFDE-45C47B996461}" destId="{FB052D03-7F7C-4EA6-8A13-723A51E07425}" srcOrd="0" destOrd="0" presId="urn:microsoft.com/office/officeart/2018/5/layout/IconCircleLabelList"/>
    <dgm:cxn modelId="{733E8895-8F0E-4DF3-A394-90546EF1733F}" srcId="{10053F14-1943-44CC-AFAD-9D4BFB3E2165}" destId="{0F7F375D-0016-496A-BDBA-854BB7DA5B64}" srcOrd="5" destOrd="0" parTransId="{D2E524B9-9E47-451A-8893-AA6010BA3647}" sibTransId="{A81183FB-F4AA-4492-9E23-826A0CE1E1DF}"/>
    <dgm:cxn modelId="{A58AE9A0-1363-40A6-8D94-6B9E43DF130A}" type="presOf" srcId="{09F36983-EBB6-4727-B784-99793124C0C7}" destId="{5922FA00-3CB4-4E0D-8C81-7A4070DB6D4C}" srcOrd="0" destOrd="0" presId="urn:microsoft.com/office/officeart/2018/5/layout/IconCircleLabelList"/>
    <dgm:cxn modelId="{0B7A88A5-0EEE-46DE-AE44-724760B76CB9}" srcId="{10053F14-1943-44CC-AFAD-9D4BFB3E2165}" destId="{01EB9047-5093-41AC-AEB6-030AD611F34A}" srcOrd="0" destOrd="0" parTransId="{4EACF077-6E48-4E5E-97E4-B5A2E57A0861}" sibTransId="{477E41FA-AE42-40B8-87AF-B3425F8A939B}"/>
    <dgm:cxn modelId="{750BC1BF-B1AA-484B-8789-6DB43139F2A2}" srcId="{10053F14-1943-44CC-AFAD-9D4BFB3E2165}" destId="{F4D04E16-2489-45E5-AFDE-45C47B996461}" srcOrd="1" destOrd="0" parTransId="{5B076E74-C7DF-49CE-AED5-9C611F920480}" sibTransId="{B3AA24A4-32E6-4104-9FD0-D50143DE30B1}"/>
    <dgm:cxn modelId="{747D04FA-5CC9-4B63-B8E7-B05221BF099F}" type="presOf" srcId="{FF5F73BE-3820-4B33-BBB2-F1A795D43776}" destId="{9195111C-75FB-4F60-A3CB-4E9BF1BB1DE1}" srcOrd="0" destOrd="0" presId="urn:microsoft.com/office/officeart/2018/5/layout/IconCircleLabelList"/>
    <dgm:cxn modelId="{8120F688-D342-46C1-8B5F-BF8C6A7996BB}" type="presParOf" srcId="{9E491A38-05E8-4C1A-9234-1A0E70A83F04}" destId="{7833DE1B-6CEC-4522-8C34-255747468FB1}" srcOrd="0" destOrd="0" presId="urn:microsoft.com/office/officeart/2018/5/layout/IconCircleLabelList"/>
    <dgm:cxn modelId="{D8450C78-7204-4A46-9172-5C87680849DC}" type="presParOf" srcId="{7833DE1B-6CEC-4522-8C34-255747468FB1}" destId="{3097E404-4F7F-48A8-9287-2D6E176D6213}" srcOrd="0" destOrd="0" presId="urn:microsoft.com/office/officeart/2018/5/layout/IconCircleLabelList"/>
    <dgm:cxn modelId="{30047E2F-3220-4153-9429-E466666138D0}" type="presParOf" srcId="{7833DE1B-6CEC-4522-8C34-255747468FB1}" destId="{A919CE8D-0A75-4419-A320-4666A9F7DCFE}" srcOrd="1" destOrd="0" presId="urn:microsoft.com/office/officeart/2018/5/layout/IconCircleLabelList"/>
    <dgm:cxn modelId="{4933C183-C1F3-4833-A385-2A93E1A8640E}" type="presParOf" srcId="{7833DE1B-6CEC-4522-8C34-255747468FB1}" destId="{1D1040A8-C876-41FD-965E-C04BC567CC42}" srcOrd="2" destOrd="0" presId="urn:microsoft.com/office/officeart/2018/5/layout/IconCircleLabelList"/>
    <dgm:cxn modelId="{2609EA64-1699-4EFA-9F68-09A1F4A562B4}" type="presParOf" srcId="{7833DE1B-6CEC-4522-8C34-255747468FB1}" destId="{066814BD-7D67-4D1C-8AE5-0025FD930A66}" srcOrd="3" destOrd="0" presId="urn:microsoft.com/office/officeart/2018/5/layout/IconCircleLabelList"/>
    <dgm:cxn modelId="{52B8C285-7598-42DE-82CA-583163359EC8}" type="presParOf" srcId="{9E491A38-05E8-4C1A-9234-1A0E70A83F04}" destId="{5D755109-3C1F-47C5-ADC0-A46854748E88}" srcOrd="1" destOrd="0" presId="urn:microsoft.com/office/officeart/2018/5/layout/IconCircleLabelList"/>
    <dgm:cxn modelId="{24ED7BE6-05DB-47EC-AD89-9A015490481B}" type="presParOf" srcId="{9E491A38-05E8-4C1A-9234-1A0E70A83F04}" destId="{6D4DC501-5EFB-4342-8BB8-1AFDA57E0CEF}" srcOrd="2" destOrd="0" presId="urn:microsoft.com/office/officeart/2018/5/layout/IconCircleLabelList"/>
    <dgm:cxn modelId="{523CFA7E-C9A3-43BE-BE3F-FCBF4C4BE1CA}" type="presParOf" srcId="{6D4DC501-5EFB-4342-8BB8-1AFDA57E0CEF}" destId="{C0F36C3C-DC30-432F-932F-3D4314646B79}" srcOrd="0" destOrd="0" presId="urn:microsoft.com/office/officeart/2018/5/layout/IconCircleLabelList"/>
    <dgm:cxn modelId="{E8B9833E-9F5E-4C44-9FB1-45560FED60DF}" type="presParOf" srcId="{6D4DC501-5EFB-4342-8BB8-1AFDA57E0CEF}" destId="{2AACDC18-1410-4881-ABCD-84DEBD19193D}" srcOrd="1" destOrd="0" presId="urn:microsoft.com/office/officeart/2018/5/layout/IconCircleLabelList"/>
    <dgm:cxn modelId="{683AFF16-896A-4CA2-9A82-7AC065575A49}" type="presParOf" srcId="{6D4DC501-5EFB-4342-8BB8-1AFDA57E0CEF}" destId="{AFD4BF5F-8397-48FA-97E9-295FB0B8CFD4}" srcOrd="2" destOrd="0" presId="urn:microsoft.com/office/officeart/2018/5/layout/IconCircleLabelList"/>
    <dgm:cxn modelId="{1C85B9BD-5616-4C15-AC77-0B95D601D709}" type="presParOf" srcId="{6D4DC501-5EFB-4342-8BB8-1AFDA57E0CEF}" destId="{FB052D03-7F7C-4EA6-8A13-723A51E07425}" srcOrd="3" destOrd="0" presId="urn:microsoft.com/office/officeart/2018/5/layout/IconCircleLabelList"/>
    <dgm:cxn modelId="{F5F64BD8-9F19-4C7A-B41A-FC25498EC6D1}" type="presParOf" srcId="{9E491A38-05E8-4C1A-9234-1A0E70A83F04}" destId="{B0483C08-CC3F-4922-8E1A-5EC6EF3A04C4}" srcOrd="3" destOrd="0" presId="urn:microsoft.com/office/officeart/2018/5/layout/IconCircleLabelList"/>
    <dgm:cxn modelId="{DCE46DAA-6D97-44EA-9F28-D7004E1B830C}" type="presParOf" srcId="{9E491A38-05E8-4C1A-9234-1A0E70A83F04}" destId="{AAA5F322-ACC4-4BC9-9872-1417CF26E9F3}" srcOrd="4" destOrd="0" presId="urn:microsoft.com/office/officeart/2018/5/layout/IconCircleLabelList"/>
    <dgm:cxn modelId="{20E1FADC-0355-4A0D-8021-F27A56AD7B47}" type="presParOf" srcId="{AAA5F322-ACC4-4BC9-9872-1417CF26E9F3}" destId="{A0584745-B430-4C28-8D3B-3DB09ED2F4A4}" srcOrd="0" destOrd="0" presId="urn:microsoft.com/office/officeart/2018/5/layout/IconCircleLabelList"/>
    <dgm:cxn modelId="{A54D02EB-E398-4F37-BF20-6634EAAE8E0B}" type="presParOf" srcId="{AAA5F322-ACC4-4BC9-9872-1417CF26E9F3}" destId="{5BC67352-9B85-43F2-8A27-6ABABC712A1A}" srcOrd="1" destOrd="0" presId="urn:microsoft.com/office/officeart/2018/5/layout/IconCircleLabelList"/>
    <dgm:cxn modelId="{6759A4EE-2049-49DB-B8A7-75FF157493E5}" type="presParOf" srcId="{AAA5F322-ACC4-4BC9-9872-1417CF26E9F3}" destId="{F20A4A05-2BF0-4B69-9C16-44E916DDE486}" srcOrd="2" destOrd="0" presId="urn:microsoft.com/office/officeart/2018/5/layout/IconCircleLabelList"/>
    <dgm:cxn modelId="{0072ADC4-F018-4530-A177-59445E4811C0}" type="presParOf" srcId="{AAA5F322-ACC4-4BC9-9872-1417CF26E9F3}" destId="{5922FA00-3CB4-4E0D-8C81-7A4070DB6D4C}" srcOrd="3" destOrd="0" presId="urn:microsoft.com/office/officeart/2018/5/layout/IconCircleLabelList"/>
    <dgm:cxn modelId="{6CE2A5FA-48F7-49E6-9BDA-34629377465D}" type="presParOf" srcId="{9E491A38-05E8-4C1A-9234-1A0E70A83F04}" destId="{D35B1952-50D5-468C-8556-37A875FAE623}" srcOrd="5" destOrd="0" presId="urn:microsoft.com/office/officeart/2018/5/layout/IconCircleLabelList"/>
    <dgm:cxn modelId="{AE122D98-87B6-44F9-A67A-2E48CF6FDB55}" type="presParOf" srcId="{9E491A38-05E8-4C1A-9234-1A0E70A83F04}" destId="{264AA36D-B009-41C6-BAAE-05901052E893}" srcOrd="6" destOrd="0" presId="urn:microsoft.com/office/officeart/2018/5/layout/IconCircleLabelList"/>
    <dgm:cxn modelId="{6084ADBD-27D6-4FF5-A19B-929ED0C54D01}" type="presParOf" srcId="{264AA36D-B009-41C6-BAAE-05901052E893}" destId="{C4C03A20-A0E1-4DF3-8153-88BA536B4349}" srcOrd="0" destOrd="0" presId="urn:microsoft.com/office/officeart/2018/5/layout/IconCircleLabelList"/>
    <dgm:cxn modelId="{A169842D-DBF3-44B9-BB28-DA8C52948FCA}" type="presParOf" srcId="{264AA36D-B009-41C6-BAAE-05901052E893}" destId="{6265B8C9-65F1-43E3-AC36-E00D90755CA2}" srcOrd="1" destOrd="0" presId="urn:microsoft.com/office/officeart/2018/5/layout/IconCircleLabelList"/>
    <dgm:cxn modelId="{FBD8E100-72E8-4661-B94B-A57F71884583}" type="presParOf" srcId="{264AA36D-B009-41C6-BAAE-05901052E893}" destId="{A3B59610-9A33-4847-82CD-E9B6DCFCB4C1}" srcOrd="2" destOrd="0" presId="urn:microsoft.com/office/officeart/2018/5/layout/IconCircleLabelList"/>
    <dgm:cxn modelId="{173109F2-D186-48EA-9FD9-916B6A7370A6}" type="presParOf" srcId="{264AA36D-B009-41C6-BAAE-05901052E893}" destId="{0886E541-9048-4E50-B4D9-D36F731390D9}" srcOrd="3" destOrd="0" presId="urn:microsoft.com/office/officeart/2018/5/layout/IconCircleLabelList"/>
    <dgm:cxn modelId="{F2414742-3910-452C-BA33-5F4D62A11B88}" type="presParOf" srcId="{9E491A38-05E8-4C1A-9234-1A0E70A83F04}" destId="{B0525A06-8357-4105-BF8D-808EE78D79EB}" srcOrd="7" destOrd="0" presId="urn:microsoft.com/office/officeart/2018/5/layout/IconCircleLabelList"/>
    <dgm:cxn modelId="{B36FD9D9-689F-4C1B-8CD4-8EFEB77F5BE5}" type="presParOf" srcId="{9E491A38-05E8-4C1A-9234-1A0E70A83F04}" destId="{6994C65D-C2EB-411C-BFAB-6C2ECBE6B163}" srcOrd="8" destOrd="0" presId="urn:microsoft.com/office/officeart/2018/5/layout/IconCircleLabelList"/>
    <dgm:cxn modelId="{D8425DA8-F8B2-4DE8-89E7-7C9452BD3CB2}" type="presParOf" srcId="{6994C65D-C2EB-411C-BFAB-6C2ECBE6B163}" destId="{A282A55E-CFEB-4C62-8AAD-2F270D236807}" srcOrd="0" destOrd="0" presId="urn:microsoft.com/office/officeart/2018/5/layout/IconCircleLabelList"/>
    <dgm:cxn modelId="{21B49895-AC7E-4AB5-86AB-0A0F245F9821}" type="presParOf" srcId="{6994C65D-C2EB-411C-BFAB-6C2ECBE6B163}" destId="{492DC84E-E30F-4921-9683-0B5B141C9841}" srcOrd="1" destOrd="0" presId="urn:microsoft.com/office/officeart/2018/5/layout/IconCircleLabelList"/>
    <dgm:cxn modelId="{4F1B0D91-07B8-46AF-8377-9612619878FC}" type="presParOf" srcId="{6994C65D-C2EB-411C-BFAB-6C2ECBE6B163}" destId="{DEBC1F7E-51BA-46CD-BCC5-C91589D420F7}" srcOrd="2" destOrd="0" presId="urn:microsoft.com/office/officeart/2018/5/layout/IconCircleLabelList"/>
    <dgm:cxn modelId="{A7EDD7DF-AC47-455C-AB70-B7EDC5B0D59A}" type="presParOf" srcId="{6994C65D-C2EB-411C-BFAB-6C2ECBE6B163}" destId="{9195111C-75FB-4F60-A3CB-4E9BF1BB1DE1}" srcOrd="3" destOrd="0" presId="urn:microsoft.com/office/officeart/2018/5/layout/IconCircleLabelList"/>
    <dgm:cxn modelId="{58C7FEFD-0A39-40B2-8BAD-8FEAFAEE4500}" type="presParOf" srcId="{9E491A38-05E8-4C1A-9234-1A0E70A83F04}" destId="{CC95DCAA-46CA-40BB-B94B-ED099DFCD148}" srcOrd="9" destOrd="0" presId="urn:microsoft.com/office/officeart/2018/5/layout/IconCircleLabelList"/>
    <dgm:cxn modelId="{6690FDC5-4917-4E07-9724-D63B45B90FCC}" type="presParOf" srcId="{9E491A38-05E8-4C1A-9234-1A0E70A83F04}" destId="{6725E5CB-37BE-4BF1-860E-07A7D6075C05}" srcOrd="10" destOrd="0" presId="urn:microsoft.com/office/officeart/2018/5/layout/IconCircleLabelList"/>
    <dgm:cxn modelId="{767FEC48-918F-479A-8723-2AC9590F8617}" type="presParOf" srcId="{6725E5CB-37BE-4BF1-860E-07A7D6075C05}" destId="{9FC6A9B4-9E6F-4388-AF06-9106B107683D}" srcOrd="0" destOrd="0" presId="urn:microsoft.com/office/officeart/2018/5/layout/IconCircleLabelList"/>
    <dgm:cxn modelId="{B127E0E9-D678-4279-8727-ABD5B6F9A999}" type="presParOf" srcId="{6725E5CB-37BE-4BF1-860E-07A7D6075C05}" destId="{33E9B309-4256-4126-8392-32DBCEB3B12B}" srcOrd="1" destOrd="0" presId="urn:microsoft.com/office/officeart/2018/5/layout/IconCircleLabelList"/>
    <dgm:cxn modelId="{A309ECDE-145D-4350-AA4B-E39AD7CDB565}" type="presParOf" srcId="{6725E5CB-37BE-4BF1-860E-07A7D6075C05}" destId="{3102D4EA-7565-4E53-AC94-3E3491F1EF7F}" srcOrd="2" destOrd="0" presId="urn:microsoft.com/office/officeart/2018/5/layout/IconCircleLabelList"/>
    <dgm:cxn modelId="{BF677525-FC16-4B7F-AA19-8311F3D347D0}" type="presParOf" srcId="{6725E5CB-37BE-4BF1-860E-07A7D6075C05}" destId="{A6F3FC78-3F6F-450F-950D-92C594551D8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7E404-4F7F-48A8-9287-2D6E176D6213}">
      <dsp:nvSpPr>
        <dsp:cNvPr id="0" name=""/>
        <dsp:cNvSpPr/>
      </dsp:nvSpPr>
      <dsp:spPr>
        <a:xfrm>
          <a:off x="322954" y="827223"/>
          <a:ext cx="1005785" cy="10057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9CE8D-0A75-4419-A320-4666A9F7DCFE}">
      <dsp:nvSpPr>
        <dsp:cNvPr id="0" name=""/>
        <dsp:cNvSpPr/>
      </dsp:nvSpPr>
      <dsp:spPr>
        <a:xfrm>
          <a:off x="537302" y="1041570"/>
          <a:ext cx="577089" cy="577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814BD-7D67-4D1C-8AE5-0025FD930A66}">
      <dsp:nvSpPr>
        <dsp:cNvPr id="0" name=""/>
        <dsp:cNvSpPr/>
      </dsp:nvSpPr>
      <dsp:spPr>
        <a:xfrm>
          <a:off x="1433" y="2146285"/>
          <a:ext cx="1648828" cy="180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t>Common Features of Spam Emails :</a:t>
          </a:r>
          <a:endParaRPr lang="en-US" sz="1600" kern="1200" dirty="0"/>
        </a:p>
      </dsp:txBody>
      <dsp:txXfrm>
        <a:off x="1433" y="2146285"/>
        <a:ext cx="1648828" cy="1807270"/>
      </dsp:txXfrm>
    </dsp:sp>
    <dsp:sp modelId="{C0F36C3C-DC30-432F-932F-3D4314646B79}">
      <dsp:nvSpPr>
        <dsp:cNvPr id="0" name=""/>
        <dsp:cNvSpPr/>
      </dsp:nvSpPr>
      <dsp:spPr>
        <a:xfrm>
          <a:off x="2260327" y="827223"/>
          <a:ext cx="1005785" cy="10057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CDC18-1410-4881-ABCD-84DEBD19193D}">
      <dsp:nvSpPr>
        <dsp:cNvPr id="0" name=""/>
        <dsp:cNvSpPr/>
      </dsp:nvSpPr>
      <dsp:spPr>
        <a:xfrm>
          <a:off x="2474675" y="1041570"/>
          <a:ext cx="577089" cy="577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052D03-7F7C-4EA6-8A13-723A51E07425}">
      <dsp:nvSpPr>
        <dsp:cNvPr id="0" name=""/>
        <dsp:cNvSpPr/>
      </dsp:nvSpPr>
      <dsp:spPr>
        <a:xfrm>
          <a:off x="1938806" y="2146285"/>
          <a:ext cx="1648828" cy="180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kern="1200" dirty="0"/>
            <a:t>- Specific Keywords:</a:t>
          </a:r>
          <a:r>
            <a:rPr lang="en-US" sz="1400" kern="1200" dirty="0"/>
            <a:t> "business," "money," "free," and "you" are prevalent, indicating a focus on financial incentives and attractive offers.</a:t>
          </a:r>
        </a:p>
      </dsp:txBody>
      <dsp:txXfrm>
        <a:off x="1938806" y="2146285"/>
        <a:ext cx="1648828" cy="1807270"/>
      </dsp:txXfrm>
    </dsp:sp>
    <dsp:sp modelId="{A0584745-B430-4C28-8D3B-3DB09ED2F4A4}">
      <dsp:nvSpPr>
        <dsp:cNvPr id="0" name=""/>
        <dsp:cNvSpPr/>
      </dsp:nvSpPr>
      <dsp:spPr>
        <a:xfrm>
          <a:off x="4197700" y="827223"/>
          <a:ext cx="1005785" cy="10057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67352-9B85-43F2-8A27-6ABABC712A1A}">
      <dsp:nvSpPr>
        <dsp:cNvPr id="0" name=""/>
        <dsp:cNvSpPr/>
      </dsp:nvSpPr>
      <dsp:spPr>
        <a:xfrm>
          <a:off x="4412048" y="1041570"/>
          <a:ext cx="577089" cy="5770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22FA00-3CB4-4E0D-8C81-7A4070DB6D4C}">
      <dsp:nvSpPr>
        <dsp:cNvPr id="0" name=""/>
        <dsp:cNvSpPr/>
      </dsp:nvSpPr>
      <dsp:spPr>
        <a:xfrm>
          <a:off x="3876179" y="2146285"/>
          <a:ext cx="1648828" cy="180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kern="1200" dirty="0"/>
            <a:t>- Special Characters:</a:t>
          </a:r>
          <a:r>
            <a:rPr lang="en-US" sz="1400" kern="1200" dirty="0"/>
            <a:t> '!' and '$' are frequently used, suggesting the common use of urgency tactics and financial incentives.</a:t>
          </a:r>
        </a:p>
      </dsp:txBody>
      <dsp:txXfrm>
        <a:off x="3876179" y="2146285"/>
        <a:ext cx="1648828" cy="1807270"/>
      </dsp:txXfrm>
    </dsp:sp>
    <dsp:sp modelId="{C4C03A20-A0E1-4DF3-8153-88BA536B4349}">
      <dsp:nvSpPr>
        <dsp:cNvPr id="0" name=""/>
        <dsp:cNvSpPr/>
      </dsp:nvSpPr>
      <dsp:spPr>
        <a:xfrm>
          <a:off x="6135073" y="827223"/>
          <a:ext cx="1005785" cy="10057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5B8C9-65F1-43E3-AC36-E00D90755CA2}">
      <dsp:nvSpPr>
        <dsp:cNvPr id="0" name=""/>
        <dsp:cNvSpPr/>
      </dsp:nvSpPr>
      <dsp:spPr>
        <a:xfrm>
          <a:off x="6349421" y="1041570"/>
          <a:ext cx="577089" cy="5770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86E541-9048-4E50-B4D9-D36F731390D9}">
      <dsp:nvSpPr>
        <dsp:cNvPr id="0" name=""/>
        <dsp:cNvSpPr/>
      </dsp:nvSpPr>
      <dsp:spPr>
        <a:xfrm>
          <a:off x="5813552" y="2146285"/>
          <a:ext cx="1648828" cy="180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t>Common Features of Non-Spam Emails:</a:t>
          </a:r>
          <a:endParaRPr lang="en-US" sz="1600" kern="1200" dirty="0"/>
        </a:p>
      </dsp:txBody>
      <dsp:txXfrm>
        <a:off x="5813552" y="2146285"/>
        <a:ext cx="1648828" cy="1807270"/>
      </dsp:txXfrm>
    </dsp:sp>
    <dsp:sp modelId="{A282A55E-CFEB-4C62-8AAD-2F270D236807}">
      <dsp:nvSpPr>
        <dsp:cNvPr id="0" name=""/>
        <dsp:cNvSpPr/>
      </dsp:nvSpPr>
      <dsp:spPr>
        <a:xfrm>
          <a:off x="8072446" y="827223"/>
          <a:ext cx="1005785" cy="100578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2DC84E-E30F-4921-9683-0B5B141C9841}">
      <dsp:nvSpPr>
        <dsp:cNvPr id="0" name=""/>
        <dsp:cNvSpPr/>
      </dsp:nvSpPr>
      <dsp:spPr>
        <a:xfrm>
          <a:off x="8286794" y="1041570"/>
          <a:ext cx="577089" cy="5770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95111C-75FB-4F60-A3CB-4E9BF1BB1DE1}">
      <dsp:nvSpPr>
        <dsp:cNvPr id="0" name=""/>
        <dsp:cNvSpPr/>
      </dsp:nvSpPr>
      <dsp:spPr>
        <a:xfrm>
          <a:off x="7750925" y="2146285"/>
          <a:ext cx="1648828" cy="180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kern="1200" dirty="0"/>
            <a:t>- Specific Names and References:</a:t>
          </a:r>
          <a:r>
            <a:rPr lang="en-US" sz="1400" kern="1200" dirty="0"/>
            <a:t> Inclusion of proper names like "George" and references to specific terms ("hp," "lab") suggest more legitimate and personalized communications.</a:t>
          </a:r>
        </a:p>
      </dsp:txBody>
      <dsp:txXfrm>
        <a:off x="7750925" y="2146285"/>
        <a:ext cx="1648828" cy="1807270"/>
      </dsp:txXfrm>
    </dsp:sp>
    <dsp:sp modelId="{9FC6A9B4-9E6F-4388-AF06-9106B107683D}">
      <dsp:nvSpPr>
        <dsp:cNvPr id="0" name=""/>
        <dsp:cNvSpPr/>
      </dsp:nvSpPr>
      <dsp:spPr>
        <a:xfrm>
          <a:off x="10009820" y="827223"/>
          <a:ext cx="1005785" cy="10057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E9B309-4256-4126-8392-32DBCEB3B12B}">
      <dsp:nvSpPr>
        <dsp:cNvPr id="0" name=""/>
        <dsp:cNvSpPr/>
      </dsp:nvSpPr>
      <dsp:spPr>
        <a:xfrm>
          <a:off x="10224167" y="1041570"/>
          <a:ext cx="577089" cy="5770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F3FC78-3F6F-450F-950D-92C594551D88}">
      <dsp:nvSpPr>
        <dsp:cNvPr id="0" name=""/>
        <dsp:cNvSpPr/>
      </dsp:nvSpPr>
      <dsp:spPr>
        <a:xfrm>
          <a:off x="9688298" y="2146285"/>
          <a:ext cx="1648828" cy="180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kern="1200" dirty="0"/>
            <a:t>- Specific Characters:</a:t>
          </a:r>
          <a:r>
            <a:rPr lang="en-US" sz="1400" kern="1200" dirty="0"/>
            <a:t> Varied special characters like ';' and '[' are observed, pointing towards a more formal and professional language.</a:t>
          </a:r>
        </a:p>
      </dsp:txBody>
      <dsp:txXfrm>
        <a:off x="9688298" y="2146285"/>
        <a:ext cx="1648828" cy="180727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88ED20-5B51-DFC8-09A3-D935BBF9481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D7FEC78-96ED-5506-8BBD-8C8EF9888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853FFFB-416E-874D-0A29-040405FE2E7B}"/>
              </a:ext>
            </a:extLst>
          </p:cNvPr>
          <p:cNvSpPr>
            <a:spLocks noGrp="1"/>
          </p:cNvSpPr>
          <p:nvPr>
            <p:ph type="dt" sz="half" idx="10"/>
          </p:nvPr>
        </p:nvSpPr>
        <p:spPr/>
        <p:txBody>
          <a:bodyPr/>
          <a:lstStyle/>
          <a:p>
            <a:fld id="{F4D677D4-27AC-4F54-A322-3049D92BCF07}" type="datetimeFigureOut">
              <a:rPr lang="fr-FR" smtClean="0"/>
              <a:t>28/11/2023</a:t>
            </a:fld>
            <a:endParaRPr lang="fr-FR"/>
          </a:p>
        </p:txBody>
      </p:sp>
      <p:sp>
        <p:nvSpPr>
          <p:cNvPr id="5" name="Espace réservé du pied de page 4">
            <a:extLst>
              <a:ext uri="{FF2B5EF4-FFF2-40B4-BE49-F238E27FC236}">
                <a16:creationId xmlns:a16="http://schemas.microsoft.com/office/drawing/2014/main" id="{0C98D14D-D30C-661A-921C-3B099C557D5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FB6C169-9B2D-C0CD-F638-5211DEB79B1A}"/>
              </a:ext>
            </a:extLst>
          </p:cNvPr>
          <p:cNvSpPr>
            <a:spLocks noGrp="1"/>
          </p:cNvSpPr>
          <p:nvPr>
            <p:ph type="sldNum" sz="quarter" idx="12"/>
          </p:nvPr>
        </p:nvSpPr>
        <p:spPr/>
        <p:txBody>
          <a:bodyPr/>
          <a:lstStyle/>
          <a:p>
            <a:fld id="{A9BCAC81-41D6-486A-B198-C6A8817AE4A7}" type="slidenum">
              <a:rPr lang="fr-FR" smtClean="0"/>
              <a:t>‹N°›</a:t>
            </a:fld>
            <a:endParaRPr lang="fr-FR"/>
          </a:p>
        </p:txBody>
      </p:sp>
    </p:spTree>
    <p:extLst>
      <p:ext uri="{BB962C8B-B14F-4D97-AF65-F5344CB8AC3E}">
        <p14:creationId xmlns:p14="http://schemas.microsoft.com/office/powerpoint/2010/main" val="2942999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8559B3-F920-8BCC-D00C-8F984077168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9761C0A-826E-CAAE-7737-407F5B24861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274352A-C1C5-F1B7-29FA-555D2A37A88F}"/>
              </a:ext>
            </a:extLst>
          </p:cNvPr>
          <p:cNvSpPr>
            <a:spLocks noGrp="1"/>
          </p:cNvSpPr>
          <p:nvPr>
            <p:ph type="dt" sz="half" idx="10"/>
          </p:nvPr>
        </p:nvSpPr>
        <p:spPr/>
        <p:txBody>
          <a:bodyPr/>
          <a:lstStyle/>
          <a:p>
            <a:fld id="{F4D677D4-27AC-4F54-A322-3049D92BCF07}" type="datetimeFigureOut">
              <a:rPr lang="fr-FR" smtClean="0"/>
              <a:t>28/11/2023</a:t>
            </a:fld>
            <a:endParaRPr lang="fr-FR"/>
          </a:p>
        </p:txBody>
      </p:sp>
      <p:sp>
        <p:nvSpPr>
          <p:cNvPr id="5" name="Espace réservé du pied de page 4">
            <a:extLst>
              <a:ext uri="{FF2B5EF4-FFF2-40B4-BE49-F238E27FC236}">
                <a16:creationId xmlns:a16="http://schemas.microsoft.com/office/drawing/2014/main" id="{839DFB1B-0CE6-A8ED-D5FD-F5380932E26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E2FE87D-D5F4-C558-9395-B08AF305BEA1}"/>
              </a:ext>
            </a:extLst>
          </p:cNvPr>
          <p:cNvSpPr>
            <a:spLocks noGrp="1"/>
          </p:cNvSpPr>
          <p:nvPr>
            <p:ph type="sldNum" sz="quarter" idx="12"/>
          </p:nvPr>
        </p:nvSpPr>
        <p:spPr/>
        <p:txBody>
          <a:bodyPr/>
          <a:lstStyle/>
          <a:p>
            <a:fld id="{A9BCAC81-41D6-486A-B198-C6A8817AE4A7}" type="slidenum">
              <a:rPr lang="fr-FR" smtClean="0"/>
              <a:t>‹N°›</a:t>
            </a:fld>
            <a:endParaRPr lang="fr-FR"/>
          </a:p>
        </p:txBody>
      </p:sp>
    </p:spTree>
    <p:extLst>
      <p:ext uri="{BB962C8B-B14F-4D97-AF65-F5344CB8AC3E}">
        <p14:creationId xmlns:p14="http://schemas.microsoft.com/office/powerpoint/2010/main" val="3472438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3DEAA00-2642-0B14-886A-D308FDE8BB8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F7D82A1-B758-6BFB-9802-30DB53CB4F0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18342C-A2FB-CAAE-4955-CCBDB4677B12}"/>
              </a:ext>
            </a:extLst>
          </p:cNvPr>
          <p:cNvSpPr>
            <a:spLocks noGrp="1"/>
          </p:cNvSpPr>
          <p:nvPr>
            <p:ph type="dt" sz="half" idx="10"/>
          </p:nvPr>
        </p:nvSpPr>
        <p:spPr/>
        <p:txBody>
          <a:bodyPr/>
          <a:lstStyle/>
          <a:p>
            <a:fld id="{F4D677D4-27AC-4F54-A322-3049D92BCF07}" type="datetimeFigureOut">
              <a:rPr lang="fr-FR" smtClean="0"/>
              <a:t>28/11/2023</a:t>
            </a:fld>
            <a:endParaRPr lang="fr-FR"/>
          </a:p>
        </p:txBody>
      </p:sp>
      <p:sp>
        <p:nvSpPr>
          <p:cNvPr id="5" name="Espace réservé du pied de page 4">
            <a:extLst>
              <a:ext uri="{FF2B5EF4-FFF2-40B4-BE49-F238E27FC236}">
                <a16:creationId xmlns:a16="http://schemas.microsoft.com/office/drawing/2014/main" id="{659D2037-7DA9-8C77-096A-C213F19029D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59AB46F-5D0A-2719-E1B4-B99612BB8D5E}"/>
              </a:ext>
            </a:extLst>
          </p:cNvPr>
          <p:cNvSpPr>
            <a:spLocks noGrp="1"/>
          </p:cNvSpPr>
          <p:nvPr>
            <p:ph type="sldNum" sz="quarter" idx="12"/>
          </p:nvPr>
        </p:nvSpPr>
        <p:spPr/>
        <p:txBody>
          <a:bodyPr/>
          <a:lstStyle/>
          <a:p>
            <a:fld id="{A9BCAC81-41D6-486A-B198-C6A8817AE4A7}" type="slidenum">
              <a:rPr lang="fr-FR" smtClean="0"/>
              <a:t>‹N°›</a:t>
            </a:fld>
            <a:endParaRPr lang="fr-FR"/>
          </a:p>
        </p:txBody>
      </p:sp>
    </p:spTree>
    <p:extLst>
      <p:ext uri="{BB962C8B-B14F-4D97-AF65-F5344CB8AC3E}">
        <p14:creationId xmlns:p14="http://schemas.microsoft.com/office/powerpoint/2010/main" val="816342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F58BA-A0BC-0BBC-0868-2C9D42E631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535ED24-78D9-CB8A-0F7F-E11C8624E01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FAE211-08AB-BE0D-DDF5-F132B6DC2B00}"/>
              </a:ext>
            </a:extLst>
          </p:cNvPr>
          <p:cNvSpPr>
            <a:spLocks noGrp="1"/>
          </p:cNvSpPr>
          <p:nvPr>
            <p:ph type="dt" sz="half" idx="10"/>
          </p:nvPr>
        </p:nvSpPr>
        <p:spPr/>
        <p:txBody>
          <a:bodyPr/>
          <a:lstStyle/>
          <a:p>
            <a:fld id="{F4D677D4-27AC-4F54-A322-3049D92BCF07}" type="datetimeFigureOut">
              <a:rPr lang="fr-FR" smtClean="0"/>
              <a:t>28/11/2023</a:t>
            </a:fld>
            <a:endParaRPr lang="fr-FR"/>
          </a:p>
        </p:txBody>
      </p:sp>
      <p:sp>
        <p:nvSpPr>
          <p:cNvPr id="5" name="Espace réservé du pied de page 4">
            <a:extLst>
              <a:ext uri="{FF2B5EF4-FFF2-40B4-BE49-F238E27FC236}">
                <a16:creationId xmlns:a16="http://schemas.microsoft.com/office/drawing/2014/main" id="{035BADC9-1BC0-0F09-F864-6258448036D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EB7B3E7-3F34-C015-C05A-6579AD9A0DF3}"/>
              </a:ext>
            </a:extLst>
          </p:cNvPr>
          <p:cNvSpPr>
            <a:spLocks noGrp="1"/>
          </p:cNvSpPr>
          <p:nvPr>
            <p:ph type="sldNum" sz="quarter" idx="12"/>
          </p:nvPr>
        </p:nvSpPr>
        <p:spPr/>
        <p:txBody>
          <a:bodyPr/>
          <a:lstStyle/>
          <a:p>
            <a:fld id="{A9BCAC81-41D6-486A-B198-C6A8817AE4A7}" type="slidenum">
              <a:rPr lang="fr-FR" smtClean="0"/>
              <a:t>‹N°›</a:t>
            </a:fld>
            <a:endParaRPr lang="fr-FR"/>
          </a:p>
        </p:txBody>
      </p:sp>
    </p:spTree>
    <p:extLst>
      <p:ext uri="{BB962C8B-B14F-4D97-AF65-F5344CB8AC3E}">
        <p14:creationId xmlns:p14="http://schemas.microsoft.com/office/powerpoint/2010/main" val="3764221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662ECA-15DD-391A-2A31-916533B29C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4165C94-4FCA-01FC-884F-926321A361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170F6D9-3B19-C198-0A3F-20A2CEAA2B07}"/>
              </a:ext>
            </a:extLst>
          </p:cNvPr>
          <p:cNvSpPr>
            <a:spLocks noGrp="1"/>
          </p:cNvSpPr>
          <p:nvPr>
            <p:ph type="dt" sz="half" idx="10"/>
          </p:nvPr>
        </p:nvSpPr>
        <p:spPr/>
        <p:txBody>
          <a:bodyPr/>
          <a:lstStyle/>
          <a:p>
            <a:fld id="{F4D677D4-27AC-4F54-A322-3049D92BCF07}" type="datetimeFigureOut">
              <a:rPr lang="fr-FR" smtClean="0"/>
              <a:t>28/11/2023</a:t>
            </a:fld>
            <a:endParaRPr lang="fr-FR"/>
          </a:p>
        </p:txBody>
      </p:sp>
      <p:sp>
        <p:nvSpPr>
          <p:cNvPr id="5" name="Espace réservé du pied de page 4">
            <a:extLst>
              <a:ext uri="{FF2B5EF4-FFF2-40B4-BE49-F238E27FC236}">
                <a16:creationId xmlns:a16="http://schemas.microsoft.com/office/drawing/2014/main" id="{50677383-D7DB-B230-EA8A-35761DB81D6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ED1646D-5211-7C83-4483-ABA05D13A193}"/>
              </a:ext>
            </a:extLst>
          </p:cNvPr>
          <p:cNvSpPr>
            <a:spLocks noGrp="1"/>
          </p:cNvSpPr>
          <p:nvPr>
            <p:ph type="sldNum" sz="quarter" idx="12"/>
          </p:nvPr>
        </p:nvSpPr>
        <p:spPr/>
        <p:txBody>
          <a:bodyPr/>
          <a:lstStyle/>
          <a:p>
            <a:fld id="{A9BCAC81-41D6-486A-B198-C6A8817AE4A7}" type="slidenum">
              <a:rPr lang="fr-FR" smtClean="0"/>
              <a:t>‹N°›</a:t>
            </a:fld>
            <a:endParaRPr lang="fr-FR"/>
          </a:p>
        </p:txBody>
      </p:sp>
    </p:spTree>
    <p:extLst>
      <p:ext uri="{BB962C8B-B14F-4D97-AF65-F5344CB8AC3E}">
        <p14:creationId xmlns:p14="http://schemas.microsoft.com/office/powerpoint/2010/main" val="3138765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00E48-E22D-F99D-3451-93173181EBD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7A271D2-0530-9B66-AA9A-EB173661D25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41488D9-1A5F-A235-0FFF-D6A84996150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B77C69D-986C-93F2-759B-CA50ECF1C350}"/>
              </a:ext>
            </a:extLst>
          </p:cNvPr>
          <p:cNvSpPr>
            <a:spLocks noGrp="1"/>
          </p:cNvSpPr>
          <p:nvPr>
            <p:ph type="dt" sz="half" idx="10"/>
          </p:nvPr>
        </p:nvSpPr>
        <p:spPr/>
        <p:txBody>
          <a:bodyPr/>
          <a:lstStyle/>
          <a:p>
            <a:fld id="{F4D677D4-27AC-4F54-A322-3049D92BCF07}" type="datetimeFigureOut">
              <a:rPr lang="fr-FR" smtClean="0"/>
              <a:t>28/11/2023</a:t>
            </a:fld>
            <a:endParaRPr lang="fr-FR"/>
          </a:p>
        </p:txBody>
      </p:sp>
      <p:sp>
        <p:nvSpPr>
          <p:cNvPr id="6" name="Espace réservé du pied de page 5">
            <a:extLst>
              <a:ext uri="{FF2B5EF4-FFF2-40B4-BE49-F238E27FC236}">
                <a16:creationId xmlns:a16="http://schemas.microsoft.com/office/drawing/2014/main" id="{27858DEF-8650-8E99-8620-9401A50FE3A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C9F547E-50E4-848E-7943-B53B083E53B0}"/>
              </a:ext>
            </a:extLst>
          </p:cNvPr>
          <p:cNvSpPr>
            <a:spLocks noGrp="1"/>
          </p:cNvSpPr>
          <p:nvPr>
            <p:ph type="sldNum" sz="quarter" idx="12"/>
          </p:nvPr>
        </p:nvSpPr>
        <p:spPr/>
        <p:txBody>
          <a:bodyPr/>
          <a:lstStyle/>
          <a:p>
            <a:fld id="{A9BCAC81-41D6-486A-B198-C6A8817AE4A7}" type="slidenum">
              <a:rPr lang="fr-FR" smtClean="0"/>
              <a:t>‹N°›</a:t>
            </a:fld>
            <a:endParaRPr lang="fr-FR"/>
          </a:p>
        </p:txBody>
      </p:sp>
    </p:spTree>
    <p:extLst>
      <p:ext uri="{BB962C8B-B14F-4D97-AF65-F5344CB8AC3E}">
        <p14:creationId xmlns:p14="http://schemas.microsoft.com/office/powerpoint/2010/main" val="108860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195963-20B8-EC43-E630-BC82C0707C2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143D1B5-6943-EE75-E2F6-C3B4E93655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1FCC2A7-0EF3-0853-82EE-A075FBC84BD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6CF4DF1-BA74-5D96-066F-48E7F5BE3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09A73EE-C878-DDBE-4E4E-DB8FD877E03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C1E094-F739-C524-1D0D-7D232D37B34C}"/>
              </a:ext>
            </a:extLst>
          </p:cNvPr>
          <p:cNvSpPr>
            <a:spLocks noGrp="1"/>
          </p:cNvSpPr>
          <p:nvPr>
            <p:ph type="dt" sz="half" idx="10"/>
          </p:nvPr>
        </p:nvSpPr>
        <p:spPr/>
        <p:txBody>
          <a:bodyPr/>
          <a:lstStyle/>
          <a:p>
            <a:fld id="{F4D677D4-27AC-4F54-A322-3049D92BCF07}" type="datetimeFigureOut">
              <a:rPr lang="fr-FR" smtClean="0"/>
              <a:t>28/11/2023</a:t>
            </a:fld>
            <a:endParaRPr lang="fr-FR"/>
          </a:p>
        </p:txBody>
      </p:sp>
      <p:sp>
        <p:nvSpPr>
          <p:cNvPr id="8" name="Espace réservé du pied de page 7">
            <a:extLst>
              <a:ext uri="{FF2B5EF4-FFF2-40B4-BE49-F238E27FC236}">
                <a16:creationId xmlns:a16="http://schemas.microsoft.com/office/drawing/2014/main" id="{0001F092-A2CD-6075-6FA6-2E0741900E6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8A8C818-4055-CF1D-08B4-E637C6063F8A}"/>
              </a:ext>
            </a:extLst>
          </p:cNvPr>
          <p:cNvSpPr>
            <a:spLocks noGrp="1"/>
          </p:cNvSpPr>
          <p:nvPr>
            <p:ph type="sldNum" sz="quarter" idx="12"/>
          </p:nvPr>
        </p:nvSpPr>
        <p:spPr/>
        <p:txBody>
          <a:bodyPr/>
          <a:lstStyle/>
          <a:p>
            <a:fld id="{A9BCAC81-41D6-486A-B198-C6A8817AE4A7}" type="slidenum">
              <a:rPr lang="fr-FR" smtClean="0"/>
              <a:t>‹N°›</a:t>
            </a:fld>
            <a:endParaRPr lang="fr-FR"/>
          </a:p>
        </p:txBody>
      </p:sp>
    </p:spTree>
    <p:extLst>
      <p:ext uri="{BB962C8B-B14F-4D97-AF65-F5344CB8AC3E}">
        <p14:creationId xmlns:p14="http://schemas.microsoft.com/office/powerpoint/2010/main" val="3098608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2CE21A-7B51-7A79-1DCF-3E72D873EB8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34237B9-BD05-5A00-7710-EB43C2D61B9A}"/>
              </a:ext>
            </a:extLst>
          </p:cNvPr>
          <p:cNvSpPr>
            <a:spLocks noGrp="1"/>
          </p:cNvSpPr>
          <p:nvPr>
            <p:ph type="dt" sz="half" idx="10"/>
          </p:nvPr>
        </p:nvSpPr>
        <p:spPr/>
        <p:txBody>
          <a:bodyPr/>
          <a:lstStyle/>
          <a:p>
            <a:fld id="{F4D677D4-27AC-4F54-A322-3049D92BCF07}" type="datetimeFigureOut">
              <a:rPr lang="fr-FR" smtClean="0"/>
              <a:t>28/11/2023</a:t>
            </a:fld>
            <a:endParaRPr lang="fr-FR"/>
          </a:p>
        </p:txBody>
      </p:sp>
      <p:sp>
        <p:nvSpPr>
          <p:cNvPr id="4" name="Espace réservé du pied de page 3">
            <a:extLst>
              <a:ext uri="{FF2B5EF4-FFF2-40B4-BE49-F238E27FC236}">
                <a16:creationId xmlns:a16="http://schemas.microsoft.com/office/drawing/2014/main" id="{17EBE115-4F52-B8B4-8710-6D3169D6498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E193DD6-A5E9-87F5-05E8-2D92A0D5D894}"/>
              </a:ext>
            </a:extLst>
          </p:cNvPr>
          <p:cNvSpPr>
            <a:spLocks noGrp="1"/>
          </p:cNvSpPr>
          <p:nvPr>
            <p:ph type="sldNum" sz="quarter" idx="12"/>
          </p:nvPr>
        </p:nvSpPr>
        <p:spPr/>
        <p:txBody>
          <a:bodyPr/>
          <a:lstStyle/>
          <a:p>
            <a:fld id="{A9BCAC81-41D6-486A-B198-C6A8817AE4A7}" type="slidenum">
              <a:rPr lang="fr-FR" smtClean="0"/>
              <a:t>‹N°›</a:t>
            </a:fld>
            <a:endParaRPr lang="fr-FR"/>
          </a:p>
        </p:txBody>
      </p:sp>
    </p:spTree>
    <p:extLst>
      <p:ext uri="{BB962C8B-B14F-4D97-AF65-F5344CB8AC3E}">
        <p14:creationId xmlns:p14="http://schemas.microsoft.com/office/powerpoint/2010/main" val="3761963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3D7C5FB-7041-21F6-149E-71CBA890A533}"/>
              </a:ext>
            </a:extLst>
          </p:cNvPr>
          <p:cNvSpPr>
            <a:spLocks noGrp="1"/>
          </p:cNvSpPr>
          <p:nvPr>
            <p:ph type="dt" sz="half" idx="10"/>
          </p:nvPr>
        </p:nvSpPr>
        <p:spPr/>
        <p:txBody>
          <a:bodyPr/>
          <a:lstStyle/>
          <a:p>
            <a:fld id="{F4D677D4-27AC-4F54-A322-3049D92BCF07}" type="datetimeFigureOut">
              <a:rPr lang="fr-FR" smtClean="0"/>
              <a:t>28/11/2023</a:t>
            </a:fld>
            <a:endParaRPr lang="fr-FR"/>
          </a:p>
        </p:txBody>
      </p:sp>
      <p:sp>
        <p:nvSpPr>
          <p:cNvPr id="3" name="Espace réservé du pied de page 2">
            <a:extLst>
              <a:ext uri="{FF2B5EF4-FFF2-40B4-BE49-F238E27FC236}">
                <a16:creationId xmlns:a16="http://schemas.microsoft.com/office/drawing/2014/main" id="{E6180BC1-B87F-7687-77AE-794E7AA65E8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CC27D21-88F1-4076-E07C-CD35A36046A0}"/>
              </a:ext>
            </a:extLst>
          </p:cNvPr>
          <p:cNvSpPr>
            <a:spLocks noGrp="1"/>
          </p:cNvSpPr>
          <p:nvPr>
            <p:ph type="sldNum" sz="quarter" idx="12"/>
          </p:nvPr>
        </p:nvSpPr>
        <p:spPr/>
        <p:txBody>
          <a:bodyPr/>
          <a:lstStyle/>
          <a:p>
            <a:fld id="{A9BCAC81-41D6-486A-B198-C6A8817AE4A7}" type="slidenum">
              <a:rPr lang="fr-FR" smtClean="0"/>
              <a:t>‹N°›</a:t>
            </a:fld>
            <a:endParaRPr lang="fr-FR"/>
          </a:p>
        </p:txBody>
      </p:sp>
    </p:spTree>
    <p:extLst>
      <p:ext uri="{BB962C8B-B14F-4D97-AF65-F5344CB8AC3E}">
        <p14:creationId xmlns:p14="http://schemas.microsoft.com/office/powerpoint/2010/main" val="294856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3A5692-D8D6-A899-D2A0-B3BC6F25615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97FE3D3-A4BA-10F5-1C1C-37B46450A0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E76898A-F213-CE7D-E916-AD1E050B8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2F430F4-DB7F-5B36-D406-3E0A54BB6AD0}"/>
              </a:ext>
            </a:extLst>
          </p:cNvPr>
          <p:cNvSpPr>
            <a:spLocks noGrp="1"/>
          </p:cNvSpPr>
          <p:nvPr>
            <p:ph type="dt" sz="half" idx="10"/>
          </p:nvPr>
        </p:nvSpPr>
        <p:spPr/>
        <p:txBody>
          <a:bodyPr/>
          <a:lstStyle/>
          <a:p>
            <a:fld id="{F4D677D4-27AC-4F54-A322-3049D92BCF07}" type="datetimeFigureOut">
              <a:rPr lang="fr-FR" smtClean="0"/>
              <a:t>28/11/2023</a:t>
            </a:fld>
            <a:endParaRPr lang="fr-FR"/>
          </a:p>
        </p:txBody>
      </p:sp>
      <p:sp>
        <p:nvSpPr>
          <p:cNvPr id="6" name="Espace réservé du pied de page 5">
            <a:extLst>
              <a:ext uri="{FF2B5EF4-FFF2-40B4-BE49-F238E27FC236}">
                <a16:creationId xmlns:a16="http://schemas.microsoft.com/office/drawing/2014/main" id="{BC587FD5-D5BB-15BC-01F2-4ABB871B45A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939D3AA-0F74-F925-EC84-DC1CEC1715B6}"/>
              </a:ext>
            </a:extLst>
          </p:cNvPr>
          <p:cNvSpPr>
            <a:spLocks noGrp="1"/>
          </p:cNvSpPr>
          <p:nvPr>
            <p:ph type="sldNum" sz="quarter" idx="12"/>
          </p:nvPr>
        </p:nvSpPr>
        <p:spPr/>
        <p:txBody>
          <a:bodyPr/>
          <a:lstStyle/>
          <a:p>
            <a:fld id="{A9BCAC81-41D6-486A-B198-C6A8817AE4A7}" type="slidenum">
              <a:rPr lang="fr-FR" smtClean="0"/>
              <a:t>‹N°›</a:t>
            </a:fld>
            <a:endParaRPr lang="fr-FR"/>
          </a:p>
        </p:txBody>
      </p:sp>
    </p:spTree>
    <p:extLst>
      <p:ext uri="{BB962C8B-B14F-4D97-AF65-F5344CB8AC3E}">
        <p14:creationId xmlns:p14="http://schemas.microsoft.com/office/powerpoint/2010/main" val="3222234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CE8F36-F741-C991-93B3-D9E84BCAE6E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E869B10-7BCD-78E2-C42D-02AE02F3AF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9C7B31A-41CE-CE6C-E153-478051776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4160354-C8DD-AD54-CC6A-C6EFC74715FC}"/>
              </a:ext>
            </a:extLst>
          </p:cNvPr>
          <p:cNvSpPr>
            <a:spLocks noGrp="1"/>
          </p:cNvSpPr>
          <p:nvPr>
            <p:ph type="dt" sz="half" idx="10"/>
          </p:nvPr>
        </p:nvSpPr>
        <p:spPr/>
        <p:txBody>
          <a:bodyPr/>
          <a:lstStyle/>
          <a:p>
            <a:fld id="{F4D677D4-27AC-4F54-A322-3049D92BCF07}" type="datetimeFigureOut">
              <a:rPr lang="fr-FR" smtClean="0"/>
              <a:t>28/11/2023</a:t>
            </a:fld>
            <a:endParaRPr lang="fr-FR"/>
          </a:p>
        </p:txBody>
      </p:sp>
      <p:sp>
        <p:nvSpPr>
          <p:cNvPr id="6" name="Espace réservé du pied de page 5">
            <a:extLst>
              <a:ext uri="{FF2B5EF4-FFF2-40B4-BE49-F238E27FC236}">
                <a16:creationId xmlns:a16="http://schemas.microsoft.com/office/drawing/2014/main" id="{3C3F0628-2730-C788-51B2-D7E1DF0DB4A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157AC8-F890-C761-225A-85CA6F47023D}"/>
              </a:ext>
            </a:extLst>
          </p:cNvPr>
          <p:cNvSpPr>
            <a:spLocks noGrp="1"/>
          </p:cNvSpPr>
          <p:nvPr>
            <p:ph type="sldNum" sz="quarter" idx="12"/>
          </p:nvPr>
        </p:nvSpPr>
        <p:spPr/>
        <p:txBody>
          <a:bodyPr/>
          <a:lstStyle/>
          <a:p>
            <a:fld id="{A9BCAC81-41D6-486A-B198-C6A8817AE4A7}" type="slidenum">
              <a:rPr lang="fr-FR" smtClean="0"/>
              <a:t>‹N°›</a:t>
            </a:fld>
            <a:endParaRPr lang="fr-FR"/>
          </a:p>
        </p:txBody>
      </p:sp>
    </p:spTree>
    <p:extLst>
      <p:ext uri="{BB962C8B-B14F-4D97-AF65-F5344CB8AC3E}">
        <p14:creationId xmlns:p14="http://schemas.microsoft.com/office/powerpoint/2010/main" val="1216160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35EF8E7-7E81-0B4A-6206-09ECF31425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95A529C-2489-8984-B50E-A1240AB291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150049A-A12C-5DC5-4799-76E54AEA12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677D4-27AC-4F54-A322-3049D92BCF07}" type="datetimeFigureOut">
              <a:rPr lang="fr-FR" smtClean="0"/>
              <a:t>28/11/2023</a:t>
            </a:fld>
            <a:endParaRPr lang="fr-FR"/>
          </a:p>
        </p:txBody>
      </p:sp>
      <p:sp>
        <p:nvSpPr>
          <p:cNvPr id="5" name="Espace réservé du pied de page 4">
            <a:extLst>
              <a:ext uri="{FF2B5EF4-FFF2-40B4-BE49-F238E27FC236}">
                <a16:creationId xmlns:a16="http://schemas.microsoft.com/office/drawing/2014/main" id="{DF394D5D-3BFE-66D2-006A-4B3688375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2F6BAE0-3DB5-7220-DFE1-3D75B4A508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CAC81-41D6-486A-B198-C6A8817AE4A7}" type="slidenum">
              <a:rPr lang="fr-FR" smtClean="0"/>
              <a:t>‹N°›</a:t>
            </a:fld>
            <a:endParaRPr lang="fr-FR"/>
          </a:p>
        </p:txBody>
      </p:sp>
    </p:spTree>
    <p:extLst>
      <p:ext uri="{BB962C8B-B14F-4D97-AF65-F5344CB8AC3E}">
        <p14:creationId xmlns:p14="http://schemas.microsoft.com/office/powerpoint/2010/main" val="401004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A5E739-6326-7FED-17EB-6A94BF994C7E}"/>
              </a:ext>
            </a:extLst>
          </p:cNvPr>
          <p:cNvSpPr>
            <a:spLocks noGrp="1"/>
          </p:cNvSpPr>
          <p:nvPr>
            <p:ph type="ctrTitle"/>
          </p:nvPr>
        </p:nvSpPr>
        <p:spPr>
          <a:xfrm>
            <a:off x="1524000" y="1122363"/>
            <a:ext cx="9144000" cy="330517"/>
          </a:xfrm>
        </p:spPr>
        <p:txBody>
          <a:bodyPr>
            <a:noAutofit/>
          </a:bodyPr>
          <a:lstStyle/>
          <a:p>
            <a:r>
              <a:rPr lang="en-US" sz="3500" b="1" u="sng" dirty="0">
                <a:solidFill>
                  <a:srgbClr val="FFC000"/>
                </a:solidFill>
                <a:latin typeface="Baskerville Old Face" panose="02020602080505020303" pitchFamily="18" charset="0"/>
              </a:rPr>
              <a:t>Final Project :  Classifying Email as Spam or Non-Spam</a:t>
            </a:r>
            <a:endParaRPr lang="fr-FR" sz="3500" b="1" u="sng" dirty="0">
              <a:solidFill>
                <a:srgbClr val="FFC000"/>
              </a:solidFill>
              <a:latin typeface="Baskerville Old Face" panose="02020602080505020303" pitchFamily="18" charset="0"/>
            </a:endParaRPr>
          </a:p>
        </p:txBody>
      </p:sp>
      <p:pic>
        <p:nvPicPr>
          <p:cNvPr id="6" name="Image 5">
            <a:extLst>
              <a:ext uri="{FF2B5EF4-FFF2-40B4-BE49-F238E27FC236}">
                <a16:creationId xmlns:a16="http://schemas.microsoft.com/office/drawing/2014/main" id="{89191B8B-21F6-C939-E766-A9B6B427D274}"/>
              </a:ext>
            </a:extLst>
          </p:cNvPr>
          <p:cNvPicPr>
            <a:picLocks noChangeAspect="1"/>
          </p:cNvPicPr>
          <p:nvPr/>
        </p:nvPicPr>
        <p:blipFill>
          <a:blip r:embed="rId2"/>
          <a:stretch>
            <a:fillRect/>
          </a:stretch>
        </p:blipFill>
        <p:spPr>
          <a:xfrm>
            <a:off x="3777009" y="1600200"/>
            <a:ext cx="4637982" cy="4627684"/>
          </a:xfrm>
          <a:prstGeom prst="rect">
            <a:avLst/>
          </a:prstGeom>
        </p:spPr>
      </p:pic>
    </p:spTree>
    <p:extLst>
      <p:ext uri="{BB962C8B-B14F-4D97-AF65-F5344CB8AC3E}">
        <p14:creationId xmlns:p14="http://schemas.microsoft.com/office/powerpoint/2010/main" val="30942899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1516CB1-E8C8-4751-B6A6-46B2D1E72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E9B453E-856E-FDE0-EE49-C02F8DF5B953}"/>
              </a:ext>
            </a:extLst>
          </p:cNvPr>
          <p:cNvSpPr>
            <a:spLocks noGrp="1"/>
          </p:cNvSpPr>
          <p:nvPr>
            <p:ph type="title"/>
          </p:nvPr>
        </p:nvSpPr>
        <p:spPr>
          <a:xfrm>
            <a:off x="429768" y="411480"/>
            <a:ext cx="11131298" cy="1106424"/>
          </a:xfrm>
        </p:spPr>
        <p:txBody>
          <a:bodyPr>
            <a:normAutofit/>
          </a:bodyPr>
          <a:lstStyle/>
          <a:p>
            <a:r>
              <a:rPr lang="fr-FR" sz="3600"/>
              <a:t>1.4 Data pre-processing: Imputation of missing data</a:t>
            </a:r>
          </a:p>
        </p:txBody>
      </p:sp>
      <p:sp>
        <p:nvSpPr>
          <p:cNvPr id="28" name="Rectangle 27">
            <a:extLst>
              <a:ext uri="{FF2B5EF4-FFF2-40B4-BE49-F238E27FC236}">
                <a16:creationId xmlns:a16="http://schemas.microsoft.com/office/drawing/2014/main" id="{90C0C0D1-E79A-41FF-8322-256F6DD1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521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76D2651B-F7E6-B1BE-B8B0-E3A0B662A7D9}"/>
              </a:ext>
            </a:extLst>
          </p:cNvPr>
          <p:cNvPicPr>
            <a:picLocks noChangeAspect="1"/>
          </p:cNvPicPr>
          <p:nvPr/>
        </p:nvPicPr>
        <p:blipFill rotWithShape="1">
          <a:blip r:embed="rId2"/>
          <a:srcRect t="7897" r="-2" b="6181"/>
          <a:stretch/>
        </p:blipFill>
        <p:spPr>
          <a:xfrm>
            <a:off x="429767" y="1721922"/>
            <a:ext cx="3419856" cy="4520560"/>
          </a:xfrm>
          <a:prstGeom prst="rect">
            <a:avLst/>
          </a:prstGeom>
        </p:spPr>
      </p:pic>
      <p:pic>
        <p:nvPicPr>
          <p:cNvPr id="7" name="Image 6">
            <a:extLst>
              <a:ext uri="{FF2B5EF4-FFF2-40B4-BE49-F238E27FC236}">
                <a16:creationId xmlns:a16="http://schemas.microsoft.com/office/drawing/2014/main" id="{6FFF9073-DAF3-6E45-D9DC-29B802F6F4ED}"/>
              </a:ext>
            </a:extLst>
          </p:cNvPr>
          <p:cNvPicPr>
            <a:picLocks noChangeAspect="1"/>
          </p:cNvPicPr>
          <p:nvPr/>
        </p:nvPicPr>
        <p:blipFill rotWithShape="1">
          <a:blip r:embed="rId3"/>
          <a:srcRect t="7100" r="-1" b="13935"/>
          <a:stretch/>
        </p:blipFill>
        <p:spPr>
          <a:xfrm>
            <a:off x="4226837" y="1721922"/>
            <a:ext cx="3420596" cy="4520560"/>
          </a:xfrm>
          <a:prstGeom prst="rect">
            <a:avLst/>
          </a:prstGeom>
        </p:spPr>
      </p:pic>
      <p:sp useBgFill="1">
        <p:nvSpPr>
          <p:cNvPr id="29" name="Rectangle 28">
            <a:extLst>
              <a:ext uri="{FF2B5EF4-FFF2-40B4-BE49-F238E27FC236}">
                <a16:creationId xmlns:a16="http://schemas.microsoft.com/office/drawing/2014/main" id="{395FA420-5595-49D1-9D5F-79EC43B55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4648" y="1721922"/>
            <a:ext cx="3609143"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BE35C618-9EED-D75B-04EB-9CD7924F2F50}"/>
              </a:ext>
            </a:extLst>
          </p:cNvPr>
          <p:cNvSpPr>
            <a:spLocks noGrp="1"/>
          </p:cNvSpPr>
          <p:nvPr>
            <p:ph idx="1"/>
          </p:nvPr>
        </p:nvSpPr>
        <p:spPr>
          <a:xfrm>
            <a:off x="8309348" y="2020824"/>
            <a:ext cx="2956060" cy="3959352"/>
          </a:xfrm>
        </p:spPr>
        <p:txBody>
          <a:bodyPr anchor="ctr">
            <a:normAutofit/>
          </a:bodyPr>
          <a:lstStyle/>
          <a:p>
            <a:pPr marL="0" indent="0">
              <a:buNone/>
            </a:pPr>
            <a:r>
              <a:rPr lang="en-US" sz="1800"/>
              <a:t>We notice that our dataset does not contain any missing values. Therefore, the imputation step is not necessary.</a:t>
            </a:r>
            <a:endParaRPr lang="fr-FR" sz="1800"/>
          </a:p>
        </p:txBody>
      </p:sp>
    </p:spTree>
    <p:extLst>
      <p:ext uri="{BB962C8B-B14F-4D97-AF65-F5344CB8AC3E}">
        <p14:creationId xmlns:p14="http://schemas.microsoft.com/office/powerpoint/2010/main" val="139665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18DBB9-ACD4-67F3-A0F3-385200D8B74E}"/>
              </a:ext>
            </a:extLst>
          </p:cNvPr>
          <p:cNvSpPr>
            <a:spLocks noGrp="1"/>
          </p:cNvSpPr>
          <p:nvPr>
            <p:ph type="title"/>
          </p:nvPr>
        </p:nvSpPr>
        <p:spPr>
          <a:xfrm>
            <a:off x="739775" y="1921477"/>
            <a:ext cx="10515600" cy="227000"/>
          </a:xfrm>
        </p:spPr>
        <p:txBody>
          <a:bodyPr>
            <a:noAutofit/>
          </a:bodyPr>
          <a:lstStyle/>
          <a:p>
            <a:r>
              <a:rPr lang="fr-FR" sz="2800" b="1" dirty="0" err="1">
                <a:cs typeface="Calibri Light"/>
              </a:rPr>
              <a:t>MinMaxScaler</a:t>
            </a:r>
            <a:endParaRPr lang="fr-FR" sz="2800" b="1" dirty="0">
              <a:cs typeface="Calibri Light"/>
            </a:endParaRPr>
          </a:p>
          <a:p>
            <a:endParaRPr lang="fr-FR" sz="2800" dirty="0">
              <a:cs typeface="Calibri Light"/>
            </a:endParaRPr>
          </a:p>
        </p:txBody>
      </p:sp>
      <p:sp>
        <p:nvSpPr>
          <p:cNvPr id="3" name="Espace réservé du texte 2">
            <a:extLst>
              <a:ext uri="{FF2B5EF4-FFF2-40B4-BE49-F238E27FC236}">
                <a16:creationId xmlns:a16="http://schemas.microsoft.com/office/drawing/2014/main" id="{98D08303-6E2F-3651-85C0-435E6739AD84}"/>
              </a:ext>
            </a:extLst>
          </p:cNvPr>
          <p:cNvSpPr>
            <a:spLocks noGrp="1"/>
          </p:cNvSpPr>
          <p:nvPr>
            <p:ph type="body" idx="1"/>
          </p:nvPr>
        </p:nvSpPr>
        <p:spPr>
          <a:xfrm>
            <a:off x="739774" y="3291890"/>
            <a:ext cx="5157787" cy="413605"/>
          </a:xfrm>
        </p:spPr>
        <p:txBody>
          <a:bodyPr>
            <a:normAutofit lnSpcReduction="10000"/>
          </a:bodyPr>
          <a:lstStyle/>
          <a:p>
            <a:r>
              <a:rPr lang="fr-FR" dirty="0" err="1">
                <a:cs typeface="Calibri"/>
              </a:rPr>
              <a:t>Datframe</a:t>
            </a:r>
            <a:r>
              <a:rPr lang="fr-FR" dirty="0">
                <a:cs typeface="Calibri"/>
              </a:rPr>
              <a:t> </a:t>
            </a:r>
            <a:r>
              <a:rPr lang="fr-FR" dirty="0" err="1">
                <a:cs typeface="Calibri"/>
              </a:rPr>
              <a:t>before</a:t>
            </a:r>
            <a:r>
              <a:rPr lang="fr-FR" dirty="0">
                <a:cs typeface="Calibri"/>
              </a:rPr>
              <a:t> </a:t>
            </a:r>
            <a:r>
              <a:rPr lang="fr-FR" dirty="0" err="1">
                <a:cs typeface="Calibri"/>
              </a:rPr>
              <a:t>scaling</a:t>
            </a:r>
            <a:endParaRPr lang="fr-FR" dirty="0">
              <a:cs typeface="Calibri"/>
            </a:endParaRPr>
          </a:p>
        </p:txBody>
      </p:sp>
      <p:pic>
        <p:nvPicPr>
          <p:cNvPr id="8" name="Espace réservé du contenu 7" descr="Une image contenant texte, capture d’écran, Police, nombre&#10;&#10;Description générée automatiquement">
            <a:extLst>
              <a:ext uri="{FF2B5EF4-FFF2-40B4-BE49-F238E27FC236}">
                <a16:creationId xmlns:a16="http://schemas.microsoft.com/office/drawing/2014/main" id="{27984190-2BDB-41D5-1CC1-FB71DCFD6453}"/>
              </a:ext>
            </a:extLst>
          </p:cNvPr>
          <p:cNvPicPr>
            <a:picLocks noGrp="1" noChangeAspect="1"/>
          </p:cNvPicPr>
          <p:nvPr>
            <p:ph sz="half" idx="2"/>
          </p:nvPr>
        </p:nvPicPr>
        <p:blipFill>
          <a:blip r:embed="rId2"/>
          <a:stretch>
            <a:fillRect/>
          </a:stretch>
        </p:blipFill>
        <p:spPr>
          <a:xfrm>
            <a:off x="739775" y="3663897"/>
            <a:ext cx="5157787" cy="1516996"/>
          </a:xfrm>
        </p:spPr>
      </p:pic>
      <p:sp>
        <p:nvSpPr>
          <p:cNvPr id="5" name="Espace réservé du texte 4">
            <a:extLst>
              <a:ext uri="{FF2B5EF4-FFF2-40B4-BE49-F238E27FC236}">
                <a16:creationId xmlns:a16="http://schemas.microsoft.com/office/drawing/2014/main" id="{212C59A5-FD9A-9C92-5C38-A66FA1A717A2}"/>
              </a:ext>
            </a:extLst>
          </p:cNvPr>
          <p:cNvSpPr>
            <a:spLocks noGrp="1"/>
          </p:cNvSpPr>
          <p:nvPr>
            <p:ph type="body" sz="quarter" idx="3"/>
          </p:nvPr>
        </p:nvSpPr>
        <p:spPr>
          <a:xfrm>
            <a:off x="6176473" y="3222197"/>
            <a:ext cx="5171465" cy="413605"/>
          </a:xfrm>
        </p:spPr>
        <p:txBody>
          <a:bodyPr>
            <a:normAutofit lnSpcReduction="10000"/>
          </a:bodyPr>
          <a:lstStyle/>
          <a:p>
            <a:r>
              <a:rPr lang="fr-FR" dirty="0" err="1">
                <a:cs typeface="Calibri"/>
              </a:rPr>
              <a:t>Dataframe</a:t>
            </a:r>
            <a:r>
              <a:rPr lang="fr-FR" dirty="0">
                <a:cs typeface="Calibri"/>
              </a:rPr>
              <a:t> </a:t>
            </a:r>
            <a:r>
              <a:rPr lang="fr-FR" dirty="0" err="1">
                <a:cs typeface="Calibri"/>
              </a:rPr>
              <a:t>after</a:t>
            </a:r>
            <a:r>
              <a:rPr lang="fr-FR" dirty="0">
                <a:cs typeface="Calibri"/>
              </a:rPr>
              <a:t> </a:t>
            </a:r>
            <a:r>
              <a:rPr lang="fr-FR" dirty="0" err="1">
                <a:cs typeface="Calibri"/>
              </a:rPr>
              <a:t>scaling</a:t>
            </a:r>
            <a:endParaRPr lang="fr-FR" dirty="0"/>
          </a:p>
        </p:txBody>
      </p:sp>
      <p:pic>
        <p:nvPicPr>
          <p:cNvPr id="9" name="Espace réservé du contenu 8" descr="Une image contenant texte, capture d’écran, Police, nombre&#10;&#10;Description générée automatiquement">
            <a:extLst>
              <a:ext uri="{FF2B5EF4-FFF2-40B4-BE49-F238E27FC236}">
                <a16:creationId xmlns:a16="http://schemas.microsoft.com/office/drawing/2014/main" id="{850E7E4B-BD6A-F132-53A9-DD4EA3CAA539}"/>
              </a:ext>
            </a:extLst>
          </p:cNvPr>
          <p:cNvPicPr>
            <a:picLocks noGrp="1" noChangeAspect="1"/>
          </p:cNvPicPr>
          <p:nvPr>
            <p:ph sz="quarter" idx="4"/>
          </p:nvPr>
        </p:nvPicPr>
        <p:blipFill>
          <a:blip r:embed="rId3"/>
          <a:stretch>
            <a:fillRect/>
          </a:stretch>
        </p:blipFill>
        <p:spPr>
          <a:xfrm>
            <a:off x="6164750" y="3681517"/>
            <a:ext cx="5183188" cy="1499376"/>
          </a:xfrm>
        </p:spPr>
      </p:pic>
      <p:sp>
        <p:nvSpPr>
          <p:cNvPr id="7" name="ZoneTexte 6">
            <a:extLst>
              <a:ext uri="{FF2B5EF4-FFF2-40B4-BE49-F238E27FC236}">
                <a16:creationId xmlns:a16="http://schemas.microsoft.com/office/drawing/2014/main" id="{8EB0B701-E535-9B29-94D4-B7889E491399}"/>
              </a:ext>
            </a:extLst>
          </p:cNvPr>
          <p:cNvSpPr txBox="1"/>
          <p:nvPr/>
        </p:nvSpPr>
        <p:spPr>
          <a:xfrm>
            <a:off x="728052" y="2110172"/>
            <a:ext cx="105273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cs typeface="Segoe UI"/>
              </a:rPr>
              <a:t>The values are </a:t>
            </a:r>
            <a:r>
              <a:rPr lang="fr-FR" dirty="0" err="1">
                <a:cs typeface="Segoe UI"/>
              </a:rPr>
              <a:t>significantly</a:t>
            </a:r>
            <a:r>
              <a:rPr lang="fr-FR" dirty="0">
                <a:cs typeface="Segoe UI"/>
              </a:rPr>
              <a:t> </a:t>
            </a:r>
            <a:r>
              <a:rPr lang="fr-FR" dirty="0" err="1">
                <a:cs typeface="Segoe UI"/>
              </a:rPr>
              <a:t>higher</a:t>
            </a:r>
            <a:r>
              <a:rPr lang="fr-FR" dirty="0">
                <a:cs typeface="Segoe UI"/>
              </a:rPr>
              <a:t> in </a:t>
            </a:r>
            <a:r>
              <a:rPr lang="fr-FR" dirty="0" err="1">
                <a:cs typeface="Segoe UI"/>
              </a:rPr>
              <a:t>columns</a:t>
            </a:r>
            <a:r>
              <a:rPr lang="fr-FR" dirty="0">
                <a:cs typeface="Segoe UI"/>
              </a:rPr>
              <a:t> </a:t>
            </a:r>
            <a:r>
              <a:rPr lang="fr-FR" dirty="0" err="1">
                <a:cs typeface="Segoe UI"/>
              </a:rPr>
              <a:t>such</a:t>
            </a:r>
            <a:r>
              <a:rPr lang="fr-FR" dirty="0">
                <a:cs typeface="Segoe UI"/>
              </a:rPr>
              <a:t> as '</a:t>
            </a:r>
            <a:r>
              <a:rPr lang="fr-FR" dirty="0" err="1">
                <a:cs typeface="Segoe UI"/>
              </a:rPr>
              <a:t>capital_run_length_longest</a:t>
            </a:r>
            <a:r>
              <a:rPr lang="fr-FR" dirty="0">
                <a:cs typeface="Segoe UI"/>
              </a:rPr>
              <a:t>,' '</a:t>
            </a:r>
            <a:r>
              <a:rPr lang="fr-FR" dirty="0" err="1">
                <a:cs typeface="Segoe UI"/>
              </a:rPr>
              <a:t>capital_run_length_total</a:t>
            </a:r>
            <a:r>
              <a:rPr lang="fr-FR" dirty="0">
                <a:cs typeface="Segoe UI"/>
              </a:rPr>
              <a:t>,' and '</a:t>
            </a:r>
            <a:r>
              <a:rPr lang="fr-FR" dirty="0" err="1">
                <a:cs typeface="Segoe UI"/>
              </a:rPr>
              <a:t>capital_run_length_average</a:t>
            </a:r>
            <a:r>
              <a:rPr lang="fr-FR" dirty="0">
                <a:cs typeface="Segoe UI"/>
              </a:rPr>
              <a:t>' </a:t>
            </a:r>
            <a:r>
              <a:rPr lang="fr-FR" dirty="0" err="1">
                <a:cs typeface="Segoe UI"/>
              </a:rPr>
              <a:t>compared</a:t>
            </a:r>
            <a:r>
              <a:rPr lang="fr-FR" dirty="0">
                <a:cs typeface="Segoe UI"/>
              </a:rPr>
              <a:t> to </a:t>
            </a:r>
            <a:r>
              <a:rPr lang="fr-FR" dirty="0" err="1">
                <a:cs typeface="Segoe UI"/>
              </a:rPr>
              <a:t>other</a:t>
            </a:r>
            <a:r>
              <a:rPr lang="fr-FR" dirty="0">
                <a:cs typeface="Segoe UI"/>
              </a:rPr>
              <a:t> </a:t>
            </a:r>
            <a:r>
              <a:rPr lang="fr-FR" dirty="0" err="1">
                <a:cs typeface="Segoe UI"/>
              </a:rPr>
              <a:t>columns</a:t>
            </a:r>
            <a:r>
              <a:rPr lang="fr-FR" dirty="0">
                <a:cs typeface="Segoe UI"/>
              </a:rPr>
              <a:t>.​</a:t>
            </a:r>
          </a:p>
          <a:p>
            <a:r>
              <a:rPr lang="fr-FR" dirty="0" err="1">
                <a:cs typeface="Segoe UI"/>
              </a:rPr>
              <a:t>We</a:t>
            </a:r>
            <a:r>
              <a:rPr lang="fr-FR" dirty="0">
                <a:cs typeface="Segoe UI"/>
              </a:rPr>
              <a:t> </a:t>
            </a:r>
            <a:r>
              <a:rPr lang="fr-FR" dirty="0" err="1">
                <a:cs typeface="Segoe UI"/>
              </a:rPr>
              <a:t>need</a:t>
            </a:r>
            <a:r>
              <a:rPr lang="fr-FR" dirty="0">
                <a:cs typeface="Segoe UI"/>
              </a:rPr>
              <a:t> to </a:t>
            </a:r>
            <a:r>
              <a:rPr lang="fr-FR" dirty="0" err="1">
                <a:cs typeface="Segoe UI"/>
              </a:rPr>
              <a:t>perform</a:t>
            </a:r>
            <a:r>
              <a:rPr lang="fr-FR" dirty="0">
                <a:cs typeface="Segoe UI"/>
              </a:rPr>
              <a:t> data </a:t>
            </a:r>
            <a:r>
              <a:rPr lang="fr-FR" dirty="0" err="1">
                <a:cs typeface="Segoe UI"/>
              </a:rPr>
              <a:t>scaling</a:t>
            </a:r>
            <a:r>
              <a:rPr lang="fr-FR" dirty="0">
                <a:cs typeface="Segoe UI"/>
              </a:rPr>
              <a:t> for </a:t>
            </a:r>
            <a:r>
              <a:rPr lang="fr-FR" dirty="0" err="1">
                <a:cs typeface="Segoe UI"/>
              </a:rPr>
              <a:t>our</a:t>
            </a:r>
            <a:r>
              <a:rPr lang="fr-FR" dirty="0">
                <a:cs typeface="Segoe UI"/>
              </a:rPr>
              <a:t> all </a:t>
            </a:r>
            <a:r>
              <a:rPr lang="fr-FR" dirty="0" err="1">
                <a:cs typeface="Segoe UI"/>
              </a:rPr>
              <a:t>columns</a:t>
            </a:r>
            <a:r>
              <a:rPr lang="fr-FR" dirty="0">
                <a:cs typeface="Segoe UI"/>
              </a:rPr>
              <a:t>. ​</a:t>
            </a:r>
          </a:p>
        </p:txBody>
      </p:sp>
      <p:sp>
        <p:nvSpPr>
          <p:cNvPr id="10" name="ZoneTexte 9">
            <a:extLst>
              <a:ext uri="{FF2B5EF4-FFF2-40B4-BE49-F238E27FC236}">
                <a16:creationId xmlns:a16="http://schemas.microsoft.com/office/drawing/2014/main" id="{1CD57AF9-CC2F-8F59-3710-D10724E09698}"/>
              </a:ext>
            </a:extLst>
          </p:cNvPr>
          <p:cNvSpPr txBox="1"/>
          <p:nvPr/>
        </p:nvSpPr>
        <p:spPr>
          <a:xfrm>
            <a:off x="820616" y="5615354"/>
            <a:ext cx="105273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=&gt; Data </a:t>
            </a:r>
            <a:r>
              <a:rPr lang="fr-FR" err="1"/>
              <a:t>normalizes</a:t>
            </a:r>
            <a:r>
              <a:rPr lang="fr-FR"/>
              <a:t> to a </a:t>
            </a:r>
            <a:r>
              <a:rPr lang="fr-FR" err="1"/>
              <a:t>specific</a:t>
            </a:r>
            <a:r>
              <a:rPr lang="fr-FR"/>
              <a:t> range, </a:t>
            </a:r>
            <a:r>
              <a:rPr lang="fr-FR" err="1"/>
              <a:t>typically</a:t>
            </a:r>
            <a:r>
              <a:rPr lang="fr-FR"/>
              <a:t> </a:t>
            </a:r>
            <a:r>
              <a:rPr lang="fr-FR" err="1"/>
              <a:t>between</a:t>
            </a:r>
            <a:r>
              <a:rPr lang="fr-FR"/>
              <a:t> 0 and 1,   </a:t>
            </a:r>
            <a:r>
              <a:rPr lang="fr-FR" err="1"/>
              <a:t>preserving</a:t>
            </a:r>
            <a:r>
              <a:rPr lang="fr-FR"/>
              <a:t> relative </a:t>
            </a:r>
            <a:r>
              <a:rPr lang="fr-FR" err="1"/>
              <a:t>differences</a:t>
            </a:r>
            <a:r>
              <a:rPr lang="fr-FR"/>
              <a:t> </a:t>
            </a:r>
            <a:r>
              <a:rPr lang="fr-FR" err="1"/>
              <a:t>while</a:t>
            </a:r>
            <a:r>
              <a:rPr lang="fr-FR"/>
              <a:t> </a:t>
            </a:r>
            <a:r>
              <a:rPr lang="fr-FR" err="1"/>
              <a:t>maintaining</a:t>
            </a:r>
            <a:r>
              <a:rPr lang="fr-FR"/>
              <a:t> the data distribution.</a:t>
            </a:r>
          </a:p>
          <a:p>
            <a:endParaRPr lang="fr-FR">
              <a:cs typeface="Calibri"/>
            </a:endParaRPr>
          </a:p>
        </p:txBody>
      </p:sp>
      <p:sp>
        <p:nvSpPr>
          <p:cNvPr id="11" name="Titre 1">
            <a:extLst>
              <a:ext uri="{FF2B5EF4-FFF2-40B4-BE49-F238E27FC236}">
                <a16:creationId xmlns:a16="http://schemas.microsoft.com/office/drawing/2014/main" id="{3B4CCFF3-7EBC-507E-2F8A-40CD48713C01}"/>
              </a:ext>
            </a:extLst>
          </p:cNvPr>
          <p:cNvSpPr txBox="1">
            <a:spLocks/>
          </p:cNvSpPr>
          <p:nvPr/>
        </p:nvSpPr>
        <p:spPr>
          <a:xfrm>
            <a:off x="639761" y="279256"/>
            <a:ext cx="10515600" cy="923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t>1.5 Data pre-processing: Normalizing Data</a:t>
            </a:r>
            <a:endParaRPr lang="fr-FR" dirty="0"/>
          </a:p>
        </p:txBody>
      </p:sp>
    </p:spTree>
    <p:extLst>
      <p:ext uri="{BB962C8B-B14F-4D97-AF65-F5344CB8AC3E}">
        <p14:creationId xmlns:p14="http://schemas.microsoft.com/office/powerpoint/2010/main" val="395825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823" name="Rectangle 348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72A28E-5C80-7E25-5DE4-13CF177541E5}"/>
              </a:ext>
            </a:extLst>
          </p:cNvPr>
          <p:cNvSpPr>
            <a:spLocks noGrp="1"/>
          </p:cNvSpPr>
          <p:nvPr>
            <p:ph type="title"/>
          </p:nvPr>
        </p:nvSpPr>
        <p:spPr>
          <a:xfrm>
            <a:off x="640080" y="325369"/>
            <a:ext cx="4368602" cy="1956841"/>
          </a:xfrm>
        </p:spPr>
        <p:txBody>
          <a:bodyPr anchor="b">
            <a:normAutofit/>
          </a:bodyPr>
          <a:lstStyle/>
          <a:p>
            <a:r>
              <a:rPr lang="fr-FR" sz="5400" b="1"/>
              <a:t>2.</a:t>
            </a:r>
            <a:r>
              <a:rPr lang="en-US" sz="5400" b="1"/>
              <a:t> Data visualization</a:t>
            </a:r>
            <a:endParaRPr lang="fr-FR" sz="5400"/>
          </a:p>
        </p:txBody>
      </p:sp>
      <p:sp>
        <p:nvSpPr>
          <p:cNvPr id="348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E5D9F8C1-CEFC-55E5-642C-4027D1DE68C3}"/>
              </a:ext>
            </a:extLst>
          </p:cNvPr>
          <p:cNvSpPr>
            <a:spLocks noGrp="1"/>
          </p:cNvSpPr>
          <p:nvPr>
            <p:ph idx="1"/>
          </p:nvPr>
        </p:nvSpPr>
        <p:spPr>
          <a:xfrm>
            <a:off x="640080" y="2872899"/>
            <a:ext cx="4243589" cy="3320668"/>
          </a:xfrm>
        </p:spPr>
        <p:txBody>
          <a:bodyPr>
            <a:normAutofit/>
          </a:bodyPr>
          <a:lstStyle/>
          <a:p>
            <a:r>
              <a:rPr lang="en-US" sz="2200"/>
              <a:t>Showing the link between the variables and the target.</a:t>
            </a:r>
          </a:p>
          <a:p>
            <a:endParaRPr lang="fr-FR" sz="2200"/>
          </a:p>
        </p:txBody>
      </p:sp>
      <p:pic>
        <p:nvPicPr>
          <p:cNvPr id="34818" name="Picture 2" descr="data visualization">
            <a:extLst>
              <a:ext uri="{FF2B5EF4-FFF2-40B4-BE49-F238E27FC236}">
                <a16:creationId xmlns:a16="http://schemas.microsoft.com/office/drawing/2014/main" id="{F940A475-852F-99A1-3C28-8ADFAA7B6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9229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22E15DB-FB58-D717-8CE8-E14A187C2887}"/>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dirty="0">
                <a:solidFill>
                  <a:schemeClr val="tx1"/>
                </a:solidFill>
                <a:latin typeface="+mj-lt"/>
                <a:ea typeface="+mj-ea"/>
                <a:cs typeface="+mj-cs"/>
              </a:rPr>
              <a:t>2.1 Class Distribution Plot</a:t>
            </a:r>
          </a:p>
        </p:txBody>
      </p:sp>
      <p:sp>
        <p:nvSpPr>
          <p:cNvPr id="1036" name="Rectangle 103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E42D1CAD-2AE0-CBF8-A971-CD3809B3F390}"/>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We notice that there are 39.4% of spam's email and 60.6% of non spam's email</a:t>
            </a:r>
          </a:p>
        </p:txBody>
      </p:sp>
      <p:sp>
        <p:nvSpPr>
          <p:cNvPr id="1038" name="Rectangle 10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0FB605C-C746-6516-4F8B-4B3A034D8E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32848" y="650494"/>
            <a:ext cx="5137797" cy="532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101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20D034-F12A-BF9F-C99B-1D1FA850ADFA}"/>
              </a:ext>
            </a:extLst>
          </p:cNvPr>
          <p:cNvSpPr>
            <a:spLocks noGrp="1"/>
          </p:cNvSpPr>
          <p:nvPr>
            <p:ph type="title"/>
          </p:nvPr>
        </p:nvSpPr>
        <p:spPr>
          <a:xfrm>
            <a:off x="240792" y="338032"/>
            <a:ext cx="11113008" cy="242539"/>
          </a:xfrm>
        </p:spPr>
        <p:txBody>
          <a:bodyPr>
            <a:noAutofit/>
          </a:bodyPr>
          <a:lstStyle/>
          <a:p>
            <a:r>
              <a:rPr lang="fr-FR" sz="3600" dirty="0"/>
              <a:t>2.2  </a:t>
            </a:r>
            <a:r>
              <a:rPr lang="fr-FR" sz="3600" dirty="0" err="1"/>
              <a:t>Correlation</a:t>
            </a:r>
            <a:r>
              <a:rPr lang="fr-FR" sz="3600" dirty="0"/>
              <a:t> Matrix</a:t>
            </a:r>
          </a:p>
        </p:txBody>
      </p:sp>
      <p:pic>
        <p:nvPicPr>
          <p:cNvPr id="2050" name="Picture 2">
            <a:extLst>
              <a:ext uri="{FF2B5EF4-FFF2-40B4-BE49-F238E27FC236}">
                <a16:creationId xmlns:a16="http://schemas.microsoft.com/office/drawing/2014/main" id="{F51A3CFA-491D-7278-C390-4E1A3643B1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687" y="777664"/>
            <a:ext cx="10043885" cy="5892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ZoneTexte 2">
            <a:extLst>
              <a:ext uri="{FF2B5EF4-FFF2-40B4-BE49-F238E27FC236}">
                <a16:creationId xmlns:a16="http://schemas.microsoft.com/office/drawing/2014/main" id="{F2FBE41C-9977-4F60-0BF8-DAC25749AD09}"/>
              </a:ext>
            </a:extLst>
          </p:cNvPr>
          <p:cNvSpPr txBox="1"/>
          <p:nvPr/>
        </p:nvSpPr>
        <p:spPr>
          <a:xfrm>
            <a:off x="135917" y="427266"/>
            <a:ext cx="3951795" cy="13308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Bef>
                <a:spcPct val="0"/>
              </a:spcBef>
              <a:spcAft>
                <a:spcPts val="600"/>
              </a:spcAft>
            </a:pPr>
            <a:r>
              <a:rPr lang="en-US" sz="2100" kern="1200" dirty="0">
                <a:solidFill>
                  <a:schemeClr val="tx1"/>
                </a:solidFill>
                <a:ea typeface="+mj-ea"/>
                <a:cs typeface="+mj-cs"/>
              </a:rPr>
              <a:t>Correlation Analysis:</a:t>
            </a:r>
          </a:p>
          <a:p>
            <a:pPr>
              <a:lnSpc>
                <a:spcPct val="90000"/>
              </a:lnSpc>
              <a:spcBef>
                <a:spcPct val="0"/>
              </a:spcBef>
              <a:spcAft>
                <a:spcPts val="600"/>
              </a:spcAft>
            </a:pPr>
            <a:endParaRPr lang="en-US" sz="2100" kern="1200" dirty="0">
              <a:solidFill>
                <a:schemeClr val="tx1"/>
              </a:solidFill>
              <a:ea typeface="+mj-ea"/>
              <a:cs typeface="+mj-cs"/>
            </a:endParaRPr>
          </a:p>
          <a:p>
            <a:pPr>
              <a:lnSpc>
                <a:spcPct val="90000"/>
              </a:lnSpc>
              <a:spcBef>
                <a:spcPct val="0"/>
              </a:spcBef>
              <a:spcAft>
                <a:spcPts val="600"/>
              </a:spcAft>
            </a:pPr>
            <a:r>
              <a:rPr lang="en-US" sz="2100" kern="1200" dirty="0">
                <a:solidFill>
                  <a:schemeClr val="tx1"/>
                </a:solidFill>
                <a:ea typeface="+mj-ea"/>
                <a:cs typeface="+mj-cs"/>
              </a:rPr>
              <a:t> Top 15 Variables Most Correlated with 'spam'</a:t>
            </a:r>
          </a:p>
        </p:txBody>
      </p:sp>
      <p:sp>
        <p:nvSpPr>
          <p:cNvPr id="4" name="ZoneTexte 3">
            <a:extLst>
              <a:ext uri="{FF2B5EF4-FFF2-40B4-BE49-F238E27FC236}">
                <a16:creationId xmlns:a16="http://schemas.microsoft.com/office/drawing/2014/main" id="{04C7704A-0118-D830-CCAE-46C20FE39181}"/>
              </a:ext>
            </a:extLst>
          </p:cNvPr>
          <p:cNvSpPr txBox="1"/>
          <p:nvPr/>
        </p:nvSpPr>
        <p:spPr>
          <a:xfrm>
            <a:off x="148155" y="2629531"/>
            <a:ext cx="4275691" cy="358258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900" dirty="0">
                <a:latin typeface="+mj-lt"/>
              </a:rPr>
              <a:t>Using the </a:t>
            </a:r>
            <a:r>
              <a:rPr lang="en-US" sz="1900" dirty="0" err="1">
                <a:latin typeface="+mj-lt"/>
              </a:rPr>
              <a:t>nlargest</a:t>
            </a:r>
            <a:r>
              <a:rPr lang="en-US" sz="1900" dirty="0">
                <a:latin typeface="+mj-lt"/>
              </a:rPr>
              <a:t> Method to Obtain the 15 Largest Absolute Correlation Values with the 'spam' Variable. </a:t>
            </a:r>
          </a:p>
          <a:p>
            <a:pPr marL="285750" indent="-228600">
              <a:lnSpc>
                <a:spcPct val="90000"/>
              </a:lnSpc>
              <a:spcAft>
                <a:spcPts val="600"/>
              </a:spcAft>
              <a:buFont typeface="Arial" panose="020B0604020202020204" pitchFamily="34" charset="0"/>
              <a:buChar char="•"/>
            </a:pPr>
            <a:endParaRPr lang="en-US" sz="1900" dirty="0">
              <a:latin typeface="+mj-lt"/>
            </a:endParaRPr>
          </a:p>
          <a:p>
            <a:pPr marL="285750" indent="-228600">
              <a:lnSpc>
                <a:spcPct val="90000"/>
              </a:lnSpc>
              <a:spcAft>
                <a:spcPts val="600"/>
              </a:spcAft>
              <a:buFont typeface="Arial" panose="020B0604020202020204" pitchFamily="34" charset="0"/>
              <a:buChar char="•"/>
            </a:pPr>
            <a:endParaRPr lang="en-US" sz="1900" dirty="0">
              <a:latin typeface="+mj-lt"/>
            </a:endParaRPr>
          </a:p>
          <a:p>
            <a:pPr marL="285750" indent="-228600">
              <a:lnSpc>
                <a:spcPct val="90000"/>
              </a:lnSpc>
              <a:spcAft>
                <a:spcPts val="600"/>
              </a:spcAft>
              <a:buFont typeface="Arial" panose="020B0604020202020204" pitchFamily="34" charset="0"/>
              <a:buChar char="•"/>
            </a:pPr>
            <a:r>
              <a:rPr lang="en-US" sz="1900" dirty="0">
                <a:latin typeface="+mj-lt"/>
              </a:rPr>
              <a:t>Several features show moderate to strong correlation with the 'spam' variable, such as '</a:t>
            </a:r>
            <a:r>
              <a:rPr lang="en-US" sz="1900" dirty="0" err="1">
                <a:latin typeface="+mj-lt"/>
              </a:rPr>
              <a:t>word_freq_your</a:t>
            </a:r>
            <a:r>
              <a:rPr lang="en-US" sz="1900" dirty="0">
                <a:latin typeface="+mj-lt"/>
              </a:rPr>
              <a:t>' (0.38) and 'word_freq_000' (0.33). </a:t>
            </a:r>
          </a:p>
        </p:txBody>
      </p:sp>
      <p:pic>
        <p:nvPicPr>
          <p:cNvPr id="2" name="Image 1" descr="Une image contenant texte, capture d’écran, diagramme, Parallèle&#10;&#10;Description générée automatiquement">
            <a:extLst>
              <a:ext uri="{FF2B5EF4-FFF2-40B4-BE49-F238E27FC236}">
                <a16:creationId xmlns:a16="http://schemas.microsoft.com/office/drawing/2014/main" id="{D74C317F-A1FA-682F-F896-B97551B721B8}"/>
              </a:ext>
            </a:extLst>
          </p:cNvPr>
          <p:cNvPicPr>
            <a:picLocks noChangeAspect="1"/>
          </p:cNvPicPr>
          <p:nvPr/>
        </p:nvPicPr>
        <p:blipFill>
          <a:blip r:embed="rId2"/>
          <a:stretch>
            <a:fillRect/>
          </a:stretch>
        </p:blipFill>
        <p:spPr>
          <a:xfrm>
            <a:off x="4572000" y="0"/>
            <a:ext cx="7620000" cy="6858000"/>
          </a:xfrm>
          <a:prstGeom prst="rect">
            <a:avLst/>
          </a:prstGeom>
        </p:spPr>
      </p:pic>
    </p:spTree>
    <p:extLst>
      <p:ext uri="{BB962C8B-B14F-4D97-AF65-F5344CB8AC3E}">
        <p14:creationId xmlns:p14="http://schemas.microsoft.com/office/powerpoint/2010/main" val="3462436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7ED78C-F4BD-73CA-C200-782E04F3D6EF}"/>
              </a:ext>
            </a:extLst>
          </p:cNvPr>
          <p:cNvSpPr>
            <a:spLocks noGrp="1"/>
          </p:cNvSpPr>
          <p:nvPr>
            <p:ph type="title"/>
          </p:nvPr>
        </p:nvSpPr>
        <p:spPr/>
        <p:txBody>
          <a:bodyPr/>
          <a:lstStyle/>
          <a:p>
            <a:r>
              <a:rPr lang="en-US"/>
              <a:t> Most Common Words for Spam Emails</a:t>
            </a:r>
            <a:endParaRPr lang="fr-FR" dirty="0"/>
          </a:p>
        </p:txBody>
      </p:sp>
      <p:pic>
        <p:nvPicPr>
          <p:cNvPr id="14338" name="Picture 2">
            <a:extLst>
              <a:ext uri="{FF2B5EF4-FFF2-40B4-BE49-F238E27FC236}">
                <a16:creationId xmlns:a16="http://schemas.microsoft.com/office/drawing/2014/main" id="{4E603394-0C3B-7CB7-CC85-1C10B9D964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2410" y="1720117"/>
            <a:ext cx="7124717"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92EDA465-7895-6FBD-4CE6-D41EEA5720B6}"/>
              </a:ext>
            </a:extLst>
          </p:cNvPr>
          <p:cNvSpPr txBox="1"/>
          <p:nvPr/>
        </p:nvSpPr>
        <p:spPr>
          <a:xfrm>
            <a:off x="8287657" y="2555631"/>
            <a:ext cx="332377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Neue"/>
              </a:rPr>
              <a:t>The terms "your," "you," and "free" appear most frequently, suggesting that they are commonly used in spam to grab the recipient's attention or offer enticing deals "business". </a:t>
            </a:r>
            <a:endParaRPr lang="en-US" dirty="0">
              <a:latin typeface="Helvetica Neue"/>
              <a:cs typeface="Calibri"/>
            </a:endParaRPr>
          </a:p>
        </p:txBody>
      </p:sp>
    </p:spTree>
    <p:extLst>
      <p:ext uri="{BB962C8B-B14F-4D97-AF65-F5344CB8AC3E}">
        <p14:creationId xmlns:p14="http://schemas.microsoft.com/office/powerpoint/2010/main" val="1185848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0CB108-4A9C-48A5-CEF9-F9706E1CAE77}"/>
              </a:ext>
            </a:extLst>
          </p:cNvPr>
          <p:cNvSpPr>
            <a:spLocks noGrp="1"/>
          </p:cNvSpPr>
          <p:nvPr>
            <p:ph type="title"/>
          </p:nvPr>
        </p:nvSpPr>
        <p:spPr/>
        <p:txBody>
          <a:bodyPr/>
          <a:lstStyle/>
          <a:p>
            <a:r>
              <a:rPr lang="fr-FR" dirty="0" err="1"/>
              <a:t>WordCloud</a:t>
            </a:r>
            <a:r>
              <a:rPr lang="fr-FR" dirty="0"/>
              <a:t> – </a:t>
            </a:r>
            <a:r>
              <a:rPr lang="fr-FR"/>
              <a:t>spam</a:t>
            </a:r>
            <a:br>
              <a:rPr lang="fr-FR"/>
            </a:br>
            <a:r>
              <a:rPr lang="fr-FR"/>
              <a:t> </a:t>
            </a:r>
            <a:endParaRPr lang="fr-FR" dirty="0"/>
          </a:p>
        </p:txBody>
      </p:sp>
      <p:pic>
        <p:nvPicPr>
          <p:cNvPr id="5122" name="Picture 2">
            <a:extLst>
              <a:ext uri="{FF2B5EF4-FFF2-40B4-BE49-F238E27FC236}">
                <a16:creationId xmlns:a16="http://schemas.microsoft.com/office/drawing/2014/main" id="{8CAE87E8-1045-24FF-880D-D93E1D3140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6667" y="1870621"/>
            <a:ext cx="6450051" cy="348762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C77ADF35-F5B1-D88D-8566-E3AB976C3B25}"/>
              </a:ext>
            </a:extLst>
          </p:cNvPr>
          <p:cNvSpPr txBox="1"/>
          <p:nvPr/>
        </p:nvSpPr>
        <p:spPr>
          <a:xfrm>
            <a:off x="8370277" y="1992923"/>
            <a:ext cx="354595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Neue"/>
              </a:rPr>
              <a:t>Words like 'you,' 'your,' 'free,' and 'our' are highlighted, indicating that they are particularly common in spam. </a:t>
            </a:r>
            <a:endParaRPr lang="en-US" dirty="0">
              <a:latin typeface="Calibri" panose="020F0502020204030204"/>
              <a:cs typeface="Calibri" panose="020F0502020204030204"/>
            </a:endParaRPr>
          </a:p>
          <a:p>
            <a:endParaRPr lang="en-US" dirty="0">
              <a:latin typeface="Helvetica Neue"/>
            </a:endParaRPr>
          </a:p>
          <a:p>
            <a:r>
              <a:rPr lang="en-US" dirty="0">
                <a:latin typeface="Helvetica Neue"/>
              </a:rPr>
              <a:t>This visualization is helpful for quickly identifying key terms that could be used to filter or flag unwanted emails.</a:t>
            </a:r>
            <a:endParaRPr lang="en-US" dirty="0">
              <a:cs typeface="Calibri"/>
            </a:endParaRPr>
          </a:p>
        </p:txBody>
      </p:sp>
    </p:spTree>
    <p:extLst>
      <p:ext uri="{BB962C8B-B14F-4D97-AF65-F5344CB8AC3E}">
        <p14:creationId xmlns:p14="http://schemas.microsoft.com/office/powerpoint/2010/main" val="155823701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F1FD01-431E-7A23-0241-5CBC0D1B44EA}"/>
              </a:ext>
            </a:extLst>
          </p:cNvPr>
          <p:cNvSpPr>
            <a:spLocks noGrp="1"/>
          </p:cNvSpPr>
          <p:nvPr>
            <p:ph type="title"/>
          </p:nvPr>
        </p:nvSpPr>
        <p:spPr/>
        <p:txBody>
          <a:bodyPr/>
          <a:lstStyle/>
          <a:p>
            <a:r>
              <a:rPr lang="en-US" dirty="0"/>
              <a:t>Most Common Words for Non Spam Emails</a:t>
            </a:r>
            <a:endParaRPr lang="fr-FR" dirty="0"/>
          </a:p>
        </p:txBody>
      </p:sp>
      <p:pic>
        <p:nvPicPr>
          <p:cNvPr id="15362" name="Picture 2">
            <a:extLst>
              <a:ext uri="{FF2B5EF4-FFF2-40B4-BE49-F238E27FC236}">
                <a16:creationId xmlns:a16="http://schemas.microsoft.com/office/drawing/2014/main" id="{ADF792B1-D086-0482-89FD-39FB9D29D6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706" y="1690688"/>
            <a:ext cx="7573426" cy="458944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8252D0F1-0C81-282C-782E-E6EB9937DA14}"/>
              </a:ext>
            </a:extLst>
          </p:cNvPr>
          <p:cNvSpPr txBox="1"/>
          <p:nvPr/>
        </p:nvSpPr>
        <p:spPr>
          <a:xfrm>
            <a:off x="8475785" y="21922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Helvetica Neue"/>
              <a:cs typeface="Calibri"/>
            </a:endParaRPr>
          </a:p>
        </p:txBody>
      </p:sp>
      <p:sp>
        <p:nvSpPr>
          <p:cNvPr id="6" name="ZoneTexte 5">
            <a:extLst>
              <a:ext uri="{FF2B5EF4-FFF2-40B4-BE49-F238E27FC236}">
                <a16:creationId xmlns:a16="http://schemas.microsoft.com/office/drawing/2014/main" id="{39813A9A-BE25-DF3D-8B08-13919E93C48B}"/>
              </a:ext>
            </a:extLst>
          </p:cNvPr>
          <p:cNvSpPr txBox="1"/>
          <p:nvPr/>
        </p:nvSpPr>
        <p:spPr>
          <a:xfrm>
            <a:off x="8345715" y="2192215"/>
            <a:ext cx="361405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Neue"/>
              </a:rPr>
              <a:t>The terms like 'you,' 'will,' and 'your' are common, but there are also specific references such as 'hp' and '</a:t>
            </a:r>
            <a:r>
              <a:rPr lang="en-US" dirty="0" err="1">
                <a:latin typeface="Helvetica Neue"/>
              </a:rPr>
              <a:t>george</a:t>
            </a:r>
            <a:r>
              <a:rPr lang="en-US" dirty="0">
                <a:latin typeface="Helvetica Neue"/>
              </a:rPr>
              <a:t>,' which could indicate proper nouns or technical terms related to a specific company or person. </a:t>
            </a:r>
            <a:endParaRPr lang="en-US" dirty="0">
              <a:latin typeface="Calibri" panose="020F0502020204030204"/>
              <a:cs typeface="Calibri" panose="020F0502020204030204"/>
            </a:endParaRPr>
          </a:p>
          <a:p>
            <a:endParaRPr lang="en-US" dirty="0">
              <a:latin typeface="Helvetica Neue"/>
            </a:endParaRPr>
          </a:p>
          <a:p>
            <a:r>
              <a:rPr lang="en-US" dirty="0">
                <a:latin typeface="Helvetica Neue"/>
              </a:rPr>
              <a:t>This clearly shows that these emails are legitimate (non-spam).</a:t>
            </a:r>
            <a:endParaRPr lang="en-US" dirty="0">
              <a:cs typeface="Calibri"/>
            </a:endParaRPr>
          </a:p>
        </p:txBody>
      </p:sp>
    </p:spTree>
    <p:extLst>
      <p:ext uri="{BB962C8B-B14F-4D97-AF65-F5344CB8AC3E}">
        <p14:creationId xmlns:p14="http://schemas.microsoft.com/office/powerpoint/2010/main" val="4045335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231376-FFBA-6265-9564-C4B932B2EB5A}"/>
              </a:ext>
            </a:extLst>
          </p:cNvPr>
          <p:cNvSpPr>
            <a:spLocks noGrp="1"/>
          </p:cNvSpPr>
          <p:nvPr>
            <p:ph type="title"/>
          </p:nvPr>
        </p:nvSpPr>
        <p:spPr/>
        <p:txBody>
          <a:bodyPr/>
          <a:lstStyle/>
          <a:p>
            <a:r>
              <a:rPr lang="fr-FR" dirty="0" err="1"/>
              <a:t>WordCloud</a:t>
            </a:r>
            <a:r>
              <a:rPr lang="fr-FR" dirty="0"/>
              <a:t> – non spam </a:t>
            </a:r>
            <a:br>
              <a:rPr lang="fr-FR" dirty="0"/>
            </a:br>
            <a:endParaRPr lang="fr-FR" dirty="0"/>
          </a:p>
        </p:txBody>
      </p:sp>
      <p:pic>
        <p:nvPicPr>
          <p:cNvPr id="4098" name="Picture 2">
            <a:extLst>
              <a:ext uri="{FF2B5EF4-FFF2-40B4-BE49-F238E27FC236}">
                <a16:creationId xmlns:a16="http://schemas.microsoft.com/office/drawing/2014/main" id="{BC17C0EF-A0A5-DB0A-8D9D-A165BBE677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4549" y="1799771"/>
            <a:ext cx="6913214" cy="372259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0A2C66A2-1A12-092A-AE6E-6F99B098B19B}"/>
              </a:ext>
            </a:extLst>
          </p:cNvPr>
          <p:cNvSpPr txBox="1"/>
          <p:nvPr/>
        </p:nvSpPr>
        <p:spPr>
          <a:xfrm>
            <a:off x="8100645" y="2660045"/>
            <a:ext cx="391718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Neue"/>
              </a:rPr>
              <a:t>'hp,' 'you,' and 'will' are highly predominant, suggesting they are significant terms in regular non-spam communication. </a:t>
            </a:r>
            <a:endParaRPr lang="en-US" dirty="0">
              <a:latin typeface="Calibri" panose="020F0502020204030204"/>
              <a:cs typeface="Calibri" panose="020F0502020204030204"/>
            </a:endParaRPr>
          </a:p>
          <a:p>
            <a:endParaRPr lang="en-US" dirty="0">
              <a:latin typeface="Helvetica Neue"/>
            </a:endParaRPr>
          </a:p>
          <a:p>
            <a:r>
              <a:rPr lang="en-US" dirty="0">
                <a:latin typeface="Helvetica Neue"/>
              </a:rPr>
              <a:t>Terms like '1999,' 'labs,' and numbers such as '650' and '857' could represent years, product names, or specific codes related to an organization or technical context.</a:t>
            </a:r>
            <a:endParaRPr lang="en-US" dirty="0">
              <a:cs typeface="Calibri"/>
            </a:endParaRPr>
          </a:p>
        </p:txBody>
      </p:sp>
    </p:spTree>
    <p:extLst>
      <p:ext uri="{BB962C8B-B14F-4D97-AF65-F5344CB8AC3E}">
        <p14:creationId xmlns:p14="http://schemas.microsoft.com/office/powerpoint/2010/main" val="115600606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dessin humoristique, conception&#10;&#10;Description générée automatiquement">
            <a:extLst>
              <a:ext uri="{FF2B5EF4-FFF2-40B4-BE49-F238E27FC236}">
                <a16:creationId xmlns:a16="http://schemas.microsoft.com/office/drawing/2014/main" id="{FB77BA9A-E5E2-A8EC-CDE3-B571297D5ECB}"/>
              </a:ext>
            </a:extLst>
          </p:cNvPr>
          <p:cNvPicPr>
            <a:picLocks noChangeAspect="1"/>
          </p:cNvPicPr>
          <p:nvPr/>
        </p:nvPicPr>
        <p:blipFill rotWithShape="1">
          <a:blip r:embed="rId2"/>
          <a:srcRect t="22200" b="6877"/>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FAB124CC-B25E-3F59-A187-C371EC05795B}"/>
              </a:ext>
            </a:extLst>
          </p:cNvPr>
          <p:cNvSpPr>
            <a:spLocks noGrp="1"/>
          </p:cNvSpPr>
          <p:nvPr>
            <p:ph idx="1"/>
          </p:nvPr>
        </p:nvSpPr>
        <p:spPr>
          <a:xfrm>
            <a:off x="8418286" y="1788884"/>
            <a:ext cx="3632199" cy="2747963"/>
          </a:xfrm>
        </p:spPr>
        <p:txBody>
          <a:bodyPr>
            <a:normAutofit/>
          </a:bodyPr>
          <a:lstStyle/>
          <a:p>
            <a:pPr marL="0" indent="0">
              <a:buNone/>
            </a:pPr>
            <a:r>
              <a:rPr lang="en-US" sz="2400" b="1" dirty="0"/>
              <a:t>Problem Statement:</a:t>
            </a:r>
          </a:p>
          <a:p>
            <a:pPr marL="0" indent="0">
              <a:buNone/>
            </a:pPr>
            <a:endParaRPr lang="en-US" sz="2400" b="1" dirty="0"/>
          </a:p>
          <a:p>
            <a:pPr marL="0" indent="0">
              <a:buNone/>
            </a:pPr>
            <a:r>
              <a:rPr lang="en-US" sz="2400" dirty="0"/>
              <a:t>How to use data analysis and machine learning to effectively analyze email characteristics for efficient spam detection ? </a:t>
            </a:r>
            <a:endParaRPr lang="fr-FR" sz="2400" dirty="0"/>
          </a:p>
        </p:txBody>
      </p:sp>
    </p:spTree>
    <p:extLst>
      <p:ext uri="{BB962C8B-B14F-4D97-AF65-F5344CB8AC3E}">
        <p14:creationId xmlns:p14="http://schemas.microsoft.com/office/powerpoint/2010/main" val="3324221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932BA80A-336B-E71F-F93B-7FF99D4FADCB}"/>
              </a:ext>
            </a:extLst>
          </p:cNvPr>
          <p:cNvSpPr txBox="1"/>
          <p:nvPr/>
        </p:nvSpPr>
        <p:spPr>
          <a:xfrm>
            <a:off x="429768" y="411480"/>
            <a:ext cx="11573546" cy="11064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kern="1200" dirty="0">
                <a:solidFill>
                  <a:schemeClr val="tx1"/>
                </a:solidFill>
                <a:latin typeface="+mj-lt"/>
                <a:ea typeface="+mj-ea"/>
                <a:cs typeface="+mj-cs"/>
              </a:rPr>
              <a:t>Average Frequency of Words  According to Email Categories: Spam and Non-Spam​</a:t>
            </a:r>
          </a:p>
        </p:txBody>
      </p:sp>
      <p:sp>
        <p:nvSpPr>
          <p:cNvPr id="50" name="Rectangle 49">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Image 4" descr="Une image contenant texte, capture d’écran, Tracé, diagramme&#10;&#10;Description générée automatiquement">
            <a:extLst>
              <a:ext uri="{FF2B5EF4-FFF2-40B4-BE49-F238E27FC236}">
                <a16:creationId xmlns:a16="http://schemas.microsoft.com/office/drawing/2014/main" id="{3CAE20E1-573F-5A9C-7544-28E85FDA0965}"/>
              </a:ext>
            </a:extLst>
          </p:cNvPr>
          <p:cNvPicPr>
            <a:picLocks noChangeAspect="1"/>
          </p:cNvPicPr>
          <p:nvPr/>
        </p:nvPicPr>
        <p:blipFill>
          <a:blip r:embed="rId2"/>
          <a:stretch>
            <a:fillRect/>
          </a:stretch>
        </p:blipFill>
        <p:spPr>
          <a:xfrm>
            <a:off x="319314" y="1774176"/>
            <a:ext cx="6813006" cy="4479552"/>
          </a:xfrm>
          <a:prstGeom prst="rect">
            <a:avLst/>
          </a:prstGeom>
        </p:spPr>
      </p:pic>
      <p:sp useBgFill="1">
        <p:nvSpPr>
          <p:cNvPr id="52" name="Rectangle 51">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FB45D2A4-78FB-302D-25AC-FB993B8C6EA4}"/>
              </a:ext>
            </a:extLst>
          </p:cNvPr>
          <p:cNvSpPr txBox="1"/>
          <p:nvPr/>
        </p:nvSpPr>
        <p:spPr>
          <a:xfrm>
            <a:off x="7750630" y="2020824"/>
            <a:ext cx="4011602" cy="395935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dirty="0"/>
              <a:t>Some words, such as 'money,' 'business,' 'credit,' 'remove,' and 'receive,' associated with urgency or financial appeal, appear to be much more frequent in spam emails than in non-spam emails.​​</a:t>
            </a:r>
          </a:p>
          <a:p>
            <a:pPr>
              <a:lnSpc>
                <a:spcPct val="90000"/>
              </a:lnSpc>
              <a:spcAft>
                <a:spcPts val="600"/>
              </a:spcAft>
            </a:pPr>
            <a:endParaRPr lang="en-US" sz="1700" dirty="0"/>
          </a:p>
          <a:p>
            <a:pPr indent="-228600">
              <a:lnSpc>
                <a:spcPct val="90000"/>
              </a:lnSpc>
              <a:spcAft>
                <a:spcPts val="600"/>
              </a:spcAft>
              <a:buFont typeface="Arial" panose="020B0604020202020204" pitchFamily="34" charset="0"/>
              <a:buChar char="•"/>
            </a:pPr>
            <a:r>
              <a:rPr lang="en-US" sz="1700" dirty="0"/>
              <a:t>Conversely, other words may be more common in non-spam emails, such as '</a:t>
            </a:r>
            <a:r>
              <a:rPr lang="en-US" sz="1700" dirty="0" err="1"/>
              <a:t>george</a:t>
            </a:r>
            <a:r>
              <a:rPr lang="en-US" sz="1700" dirty="0"/>
              <a:t>,' '</a:t>
            </a:r>
            <a:r>
              <a:rPr lang="en-US" sz="1700" dirty="0" err="1"/>
              <a:t>hpl</a:t>
            </a:r>
            <a:r>
              <a:rPr lang="en-US" sz="1700" dirty="0"/>
              <a:t>,' '847,' suggesting a more everyday language in regular communications.​​</a:t>
            </a:r>
          </a:p>
          <a:p>
            <a:pPr>
              <a:lnSpc>
                <a:spcPct val="90000"/>
              </a:lnSpc>
              <a:spcAft>
                <a:spcPts val="600"/>
              </a:spcAft>
            </a:pPr>
            <a:r>
              <a:rPr lang="en-US" sz="1700" dirty="0"/>
              <a:t>​​</a:t>
            </a:r>
          </a:p>
        </p:txBody>
      </p:sp>
      <p:sp>
        <p:nvSpPr>
          <p:cNvPr id="6" name="ZoneTexte 5">
            <a:extLst>
              <a:ext uri="{FF2B5EF4-FFF2-40B4-BE49-F238E27FC236}">
                <a16:creationId xmlns:a16="http://schemas.microsoft.com/office/drawing/2014/main" id="{ACEF2449-62FA-8A73-11AD-8EAD3EEE7F4F}"/>
              </a:ext>
            </a:extLst>
          </p:cNvPr>
          <p:cNvSpPr txBox="1"/>
          <p:nvPr/>
        </p:nvSpPr>
        <p:spPr>
          <a:xfrm>
            <a:off x="8733693" y="12895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Helvetica Neue"/>
            </a:endParaRPr>
          </a:p>
        </p:txBody>
      </p:sp>
    </p:spTree>
    <p:extLst>
      <p:ext uri="{BB962C8B-B14F-4D97-AF65-F5344CB8AC3E}">
        <p14:creationId xmlns:p14="http://schemas.microsoft.com/office/powerpoint/2010/main" val="3390473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68F4D7A-6393-61B3-EA48-65140B83C2D8}"/>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kern="1200" dirty="0">
                <a:solidFill>
                  <a:schemeClr val="tx1"/>
                </a:solidFill>
                <a:latin typeface="+mj-lt"/>
                <a:ea typeface="+mj-ea"/>
                <a:cs typeface="+mj-cs"/>
              </a:rPr>
              <a:t>Distribution of Specific Characters in Spam and Non-Spam Emails</a:t>
            </a:r>
          </a:p>
        </p:txBody>
      </p:sp>
      <p:sp>
        <p:nvSpPr>
          <p:cNvPr id="7177" name="Rectangle 7176">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170" name="Picture 2">
            <a:extLst>
              <a:ext uri="{FF2B5EF4-FFF2-40B4-BE49-F238E27FC236}">
                <a16:creationId xmlns:a16="http://schemas.microsoft.com/office/drawing/2014/main" id="{CB146A22-DDC2-E87B-A891-22062D12D1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015" y="1570892"/>
            <a:ext cx="7524879" cy="5101029"/>
          </a:xfrm>
          <a:prstGeom prst="rect">
            <a:avLst/>
          </a:prstGeom>
          <a:noFill/>
          <a:extLst>
            <a:ext uri="{909E8E84-426E-40DD-AFC4-6F175D3DCCD1}">
              <a14:hiddenFill xmlns:a14="http://schemas.microsoft.com/office/drawing/2010/main">
                <a:solidFill>
                  <a:srgbClr val="FFFFFF"/>
                </a:solidFill>
              </a14:hiddenFill>
            </a:ext>
          </a:extLst>
        </p:spPr>
      </p:pic>
      <p:sp useBgFill="1">
        <p:nvSpPr>
          <p:cNvPr id="7179" name="Rectangle 717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ZoneTexte 3">
            <a:extLst>
              <a:ext uri="{FF2B5EF4-FFF2-40B4-BE49-F238E27FC236}">
                <a16:creationId xmlns:a16="http://schemas.microsoft.com/office/drawing/2014/main" id="{1E88D312-FFC3-32C5-8306-6AC7EA41E7E9}"/>
              </a:ext>
            </a:extLst>
          </p:cNvPr>
          <p:cNvSpPr txBox="1"/>
          <p:nvPr/>
        </p:nvSpPr>
        <p:spPr>
          <a:xfrm>
            <a:off x="7649029" y="2020824"/>
            <a:ext cx="4003709" cy="35526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dirty="0"/>
              <a:t>The visualization shows a significant difference in the frequency of specific characters, namely '!' and '$' , between spam and non-spam emails, with a much higher frequency in spam.</a:t>
            </a:r>
          </a:p>
        </p:txBody>
      </p:sp>
      <p:sp>
        <p:nvSpPr>
          <p:cNvPr id="3" name="ZoneTexte 2">
            <a:extLst>
              <a:ext uri="{FF2B5EF4-FFF2-40B4-BE49-F238E27FC236}">
                <a16:creationId xmlns:a16="http://schemas.microsoft.com/office/drawing/2014/main" id="{C2FA667C-C5A1-838E-1D07-0537A4104EEE}"/>
              </a:ext>
            </a:extLst>
          </p:cNvPr>
          <p:cNvSpPr txBox="1"/>
          <p:nvPr/>
        </p:nvSpPr>
        <p:spPr>
          <a:xfrm>
            <a:off x="8077200" y="1570892"/>
            <a:ext cx="3575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Helvetica Neue"/>
            </a:endParaRPr>
          </a:p>
        </p:txBody>
      </p:sp>
    </p:spTree>
    <p:extLst>
      <p:ext uri="{BB962C8B-B14F-4D97-AF65-F5344CB8AC3E}">
        <p14:creationId xmlns:p14="http://schemas.microsoft.com/office/powerpoint/2010/main" val="904498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5C17BB7F-36D2-E9AD-4FD5-4426F9F85A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9388" y="1082871"/>
            <a:ext cx="7365303" cy="537483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3E645EF0-5E46-B147-DE07-4111BA9B9EC4}"/>
              </a:ext>
            </a:extLst>
          </p:cNvPr>
          <p:cNvSpPr txBox="1"/>
          <p:nvPr/>
        </p:nvSpPr>
        <p:spPr>
          <a:xfrm>
            <a:off x="492369" y="152400"/>
            <a:ext cx="81240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600" dirty="0" err="1">
                <a:latin typeface="Calibri Light"/>
              </a:rPr>
              <a:t>Analysis</a:t>
            </a:r>
            <a:r>
              <a:rPr lang="fr-FR" sz="3600" dirty="0">
                <a:latin typeface="Calibri Light"/>
              </a:rPr>
              <a:t> of capital </a:t>
            </a:r>
            <a:r>
              <a:rPr lang="fr-FR" sz="3600" dirty="0" err="1">
                <a:latin typeface="Calibri Light"/>
              </a:rPr>
              <a:t>sequences</a:t>
            </a:r>
            <a:r>
              <a:rPr lang="fr-FR" sz="3600" dirty="0">
                <a:latin typeface="Calibri Light"/>
                <a:cs typeface="Calibri Light"/>
              </a:rPr>
              <a:t>​</a:t>
            </a:r>
            <a:endParaRPr lang="fr-FR" sz="3600" dirty="0"/>
          </a:p>
        </p:txBody>
      </p:sp>
      <p:sp>
        <p:nvSpPr>
          <p:cNvPr id="7" name="ZoneTexte 6">
            <a:extLst>
              <a:ext uri="{FF2B5EF4-FFF2-40B4-BE49-F238E27FC236}">
                <a16:creationId xmlns:a16="http://schemas.microsoft.com/office/drawing/2014/main" id="{D36B8CD9-D093-43A9-455B-9C9748413DAF}"/>
              </a:ext>
            </a:extLst>
          </p:cNvPr>
          <p:cNvSpPr txBox="1"/>
          <p:nvPr/>
        </p:nvSpPr>
        <p:spPr>
          <a:xfrm>
            <a:off x="8616462" y="213360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Helvetica Neue"/>
              </a:rPr>
              <a:t>This bar plot  indicates that the use of capital letters is more frequent and intensive in spams than in legitimate emails.</a:t>
            </a:r>
            <a:endParaRPr lang="en-US"/>
          </a:p>
        </p:txBody>
      </p:sp>
    </p:spTree>
    <p:extLst>
      <p:ext uri="{BB962C8B-B14F-4D97-AF65-F5344CB8AC3E}">
        <p14:creationId xmlns:p14="http://schemas.microsoft.com/office/powerpoint/2010/main" val="93535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B119B288-08F1-8A63-2E5C-B5BCC66C016C}"/>
              </a:ext>
            </a:extLst>
          </p:cNvPr>
          <p:cNvSpPr>
            <a:spLocks noGrp="1"/>
          </p:cNvSpPr>
          <p:nvPr>
            <p:ph type="title"/>
          </p:nvPr>
        </p:nvSpPr>
        <p:spPr>
          <a:xfrm>
            <a:off x="1371597" y="348865"/>
            <a:ext cx="10044023" cy="877729"/>
          </a:xfrm>
        </p:spPr>
        <p:txBody>
          <a:bodyPr anchor="ctr">
            <a:normAutofit/>
          </a:bodyPr>
          <a:lstStyle/>
          <a:p>
            <a:r>
              <a:rPr lang="en-US" sz="3100" dirty="0">
                <a:solidFill>
                  <a:srgbClr val="FFFFFF"/>
                </a:solidFill>
              </a:rPr>
              <a:t>Decoding Email Content: Unveiling Spam and Non-Spam Trait</a:t>
            </a:r>
            <a:r>
              <a:rPr lang="fr-FR" sz="3100" dirty="0">
                <a:solidFill>
                  <a:srgbClr val="FFFFFF"/>
                </a:solidFill>
              </a:rPr>
              <a:t>s</a:t>
            </a:r>
          </a:p>
        </p:txBody>
      </p:sp>
      <p:graphicFrame>
        <p:nvGraphicFramePr>
          <p:cNvPr id="5" name="Espace réservé du contenu 2">
            <a:extLst>
              <a:ext uri="{FF2B5EF4-FFF2-40B4-BE49-F238E27FC236}">
                <a16:creationId xmlns:a16="http://schemas.microsoft.com/office/drawing/2014/main" id="{50F4EC7F-6A3B-0684-64A7-A955CE48D238}"/>
              </a:ext>
            </a:extLst>
          </p:cNvPr>
          <p:cNvGraphicFramePr>
            <a:graphicFrameLocks noGrp="1"/>
          </p:cNvGraphicFramePr>
          <p:nvPr>
            <p:ph idx="1"/>
            <p:extLst>
              <p:ext uri="{D42A27DB-BD31-4B8C-83A1-F6EECF244321}">
                <p14:modId xmlns:p14="http://schemas.microsoft.com/office/powerpoint/2010/main" val="3716268976"/>
              </p:ext>
            </p:extLst>
          </p:nvPr>
        </p:nvGraphicFramePr>
        <p:xfrm>
          <a:off x="355601" y="1924820"/>
          <a:ext cx="11338560" cy="4780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Éclair 6">
            <a:extLst>
              <a:ext uri="{FF2B5EF4-FFF2-40B4-BE49-F238E27FC236}">
                <a16:creationId xmlns:a16="http://schemas.microsoft.com/office/drawing/2014/main" id="{46C70D75-ACC4-B967-9CC4-81E99381ED78}"/>
              </a:ext>
            </a:extLst>
          </p:cNvPr>
          <p:cNvSpPr/>
          <p:nvPr/>
        </p:nvSpPr>
        <p:spPr>
          <a:xfrm rot="649751">
            <a:off x="5780752" y="2754230"/>
            <a:ext cx="654436" cy="2925005"/>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21E2CEC2-FAC1-DDF3-3CAE-C3D394A7BE8E}"/>
              </a:ext>
            </a:extLst>
          </p:cNvPr>
          <p:cNvSpPr txBox="1"/>
          <p:nvPr/>
        </p:nvSpPr>
        <p:spPr>
          <a:xfrm>
            <a:off x="5963920" y="2265680"/>
            <a:ext cx="589280" cy="369332"/>
          </a:xfrm>
          <a:prstGeom prst="rect">
            <a:avLst/>
          </a:prstGeom>
          <a:noFill/>
        </p:spPr>
        <p:txBody>
          <a:bodyPr wrap="square">
            <a:spAutoFit/>
          </a:bodyPr>
          <a:lstStyle/>
          <a:p>
            <a:r>
              <a:rPr lang="fr-FR" dirty="0"/>
              <a:t>VS</a:t>
            </a:r>
          </a:p>
        </p:txBody>
      </p:sp>
    </p:spTree>
    <p:extLst>
      <p:ext uri="{BB962C8B-B14F-4D97-AF65-F5344CB8AC3E}">
        <p14:creationId xmlns:p14="http://schemas.microsoft.com/office/powerpoint/2010/main" val="306881383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1F559CA-11C9-3C2F-6A04-57DC09B897A1}"/>
              </a:ext>
            </a:extLst>
          </p:cNvPr>
          <p:cNvSpPr>
            <a:spLocks noGrp="1"/>
          </p:cNvSpPr>
          <p:nvPr>
            <p:ph type="title"/>
          </p:nvPr>
        </p:nvSpPr>
        <p:spPr>
          <a:xfrm>
            <a:off x="841248" y="256032"/>
            <a:ext cx="10506456" cy="1014984"/>
          </a:xfrm>
        </p:spPr>
        <p:txBody>
          <a:bodyPr anchor="b">
            <a:normAutofit/>
          </a:bodyPr>
          <a:lstStyle/>
          <a:p>
            <a:r>
              <a:rPr lang="fr-FR" dirty="0"/>
              <a:t> 3. Modeling</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ce réservé du contenu 2">
            <a:extLst>
              <a:ext uri="{FF2B5EF4-FFF2-40B4-BE49-F238E27FC236}">
                <a16:creationId xmlns:a16="http://schemas.microsoft.com/office/drawing/2014/main" id="{9181F6CD-25EB-4466-F679-4C329EF8E8C1}"/>
              </a:ext>
            </a:extLst>
          </p:cNvPr>
          <p:cNvSpPr>
            <a:spLocks/>
          </p:cNvSpPr>
          <p:nvPr/>
        </p:nvSpPr>
        <p:spPr>
          <a:xfrm>
            <a:off x="5917969" y="1926266"/>
            <a:ext cx="4747323" cy="4357524"/>
          </a:xfrm>
          <a:prstGeom prst="rect">
            <a:avLst/>
          </a:prstGeom>
        </p:spPr>
        <p:txBody>
          <a:bodyPr>
            <a:normAutofit/>
          </a:bodyPr>
          <a:lstStyle/>
          <a:p>
            <a:pPr defTabSz="713232">
              <a:lnSpc>
                <a:spcPct val="90000"/>
              </a:lnSpc>
              <a:spcAft>
                <a:spcPts val="600"/>
              </a:spcAft>
            </a:pPr>
            <a:r>
              <a:rPr lang="en-US" sz="1872" b="1" kern="1200" dirty="0">
                <a:solidFill>
                  <a:schemeClr val="tx1"/>
                </a:solidFill>
                <a:latin typeface="Söhne"/>
                <a:ea typeface="+mn-ea"/>
                <a:cs typeface="+mn-cs"/>
              </a:rPr>
              <a:t>we follow these various steps : </a:t>
            </a:r>
          </a:p>
          <a:p>
            <a:pPr defTabSz="713232">
              <a:lnSpc>
                <a:spcPct val="90000"/>
              </a:lnSpc>
              <a:spcAft>
                <a:spcPts val="600"/>
              </a:spcAft>
            </a:pPr>
            <a:endParaRPr lang="en-US" sz="1872" b="1" kern="1200" dirty="0">
              <a:solidFill>
                <a:schemeClr val="tx1"/>
              </a:solidFill>
              <a:latin typeface="Söhne"/>
              <a:ea typeface="+mn-ea"/>
              <a:cs typeface="+mn-cs"/>
            </a:endParaRPr>
          </a:p>
          <a:p>
            <a:pPr defTabSz="713232">
              <a:lnSpc>
                <a:spcPct val="90000"/>
              </a:lnSpc>
              <a:spcAft>
                <a:spcPts val="600"/>
              </a:spcAft>
              <a:buFont typeface="Wingdings" panose="05000000000000000000" pitchFamily="2" charset="2"/>
              <a:buChar char="è"/>
            </a:pPr>
            <a:r>
              <a:rPr lang="en-US" sz="1872" kern="1200" dirty="0">
                <a:solidFill>
                  <a:schemeClr val="tx1"/>
                </a:solidFill>
                <a:latin typeface="Söhne"/>
                <a:ea typeface="+mn-ea"/>
                <a:cs typeface="+mn-cs"/>
              </a:rPr>
              <a:t>import libraries</a:t>
            </a:r>
          </a:p>
          <a:p>
            <a:pPr defTabSz="713232">
              <a:lnSpc>
                <a:spcPct val="90000"/>
              </a:lnSpc>
              <a:spcAft>
                <a:spcPts val="600"/>
              </a:spcAft>
              <a:buFont typeface="Wingdings" panose="05000000000000000000" pitchFamily="2" charset="2"/>
              <a:buChar char="è"/>
            </a:pPr>
            <a:r>
              <a:rPr lang="en-US" sz="1872" kern="1200" dirty="0">
                <a:solidFill>
                  <a:schemeClr val="tx1"/>
                </a:solidFill>
                <a:latin typeface="Söhne"/>
                <a:ea typeface="+mn-ea"/>
                <a:cs typeface="+mn-cs"/>
              </a:rPr>
              <a:t> Split the Data into Training and Testing Sets </a:t>
            </a:r>
          </a:p>
          <a:p>
            <a:pPr defTabSz="713232">
              <a:lnSpc>
                <a:spcPct val="90000"/>
              </a:lnSpc>
              <a:spcAft>
                <a:spcPts val="600"/>
              </a:spcAft>
              <a:buFont typeface="Wingdings" panose="05000000000000000000" pitchFamily="2" charset="2"/>
              <a:buChar char="è"/>
            </a:pPr>
            <a:r>
              <a:rPr lang="en-US" sz="1872" kern="1200" dirty="0">
                <a:solidFill>
                  <a:schemeClr val="tx1"/>
                </a:solidFill>
                <a:latin typeface="Söhne"/>
                <a:ea typeface="+mn-ea"/>
                <a:cs typeface="+mn-cs"/>
              </a:rPr>
              <a:t>Grid Search for Hyperparameter Tuning</a:t>
            </a:r>
          </a:p>
          <a:p>
            <a:pPr defTabSz="713232">
              <a:lnSpc>
                <a:spcPct val="90000"/>
              </a:lnSpc>
              <a:spcAft>
                <a:spcPts val="600"/>
              </a:spcAft>
              <a:buFont typeface="Wingdings" panose="05000000000000000000" pitchFamily="2" charset="2"/>
              <a:buChar char="è"/>
            </a:pPr>
            <a:r>
              <a:rPr lang="en-US" sz="1872" kern="1200" dirty="0">
                <a:solidFill>
                  <a:schemeClr val="tx1"/>
                </a:solidFill>
                <a:latin typeface="+mn-lt"/>
                <a:ea typeface="+mn-ea"/>
                <a:cs typeface="+mn-cs"/>
              </a:rPr>
              <a:t>Create and Train the Best Model</a:t>
            </a:r>
          </a:p>
          <a:p>
            <a:pPr defTabSz="713232">
              <a:lnSpc>
                <a:spcPct val="90000"/>
              </a:lnSpc>
              <a:spcAft>
                <a:spcPts val="600"/>
              </a:spcAft>
              <a:buFont typeface="Wingdings" panose="05000000000000000000" pitchFamily="2" charset="2"/>
              <a:buChar char="è"/>
            </a:pPr>
            <a:r>
              <a:rPr lang="en-US" sz="1872" kern="1200" dirty="0">
                <a:solidFill>
                  <a:schemeClr val="tx1"/>
                </a:solidFill>
                <a:latin typeface="+mn-lt"/>
                <a:ea typeface="+mn-ea"/>
                <a:cs typeface="+mn-cs"/>
              </a:rPr>
              <a:t>Model Evaluation</a:t>
            </a:r>
          </a:p>
          <a:p>
            <a:pPr defTabSz="713232">
              <a:lnSpc>
                <a:spcPct val="90000"/>
              </a:lnSpc>
              <a:spcAft>
                <a:spcPts val="600"/>
              </a:spcAft>
              <a:buFont typeface="Wingdings" panose="05000000000000000000" pitchFamily="2" charset="2"/>
              <a:buChar char="è"/>
            </a:pPr>
            <a:r>
              <a:rPr lang="en-US" sz="1872" kern="1200" dirty="0">
                <a:solidFill>
                  <a:schemeClr val="tx1"/>
                </a:solidFill>
                <a:latin typeface="+mn-lt"/>
                <a:ea typeface="+mn-ea"/>
                <a:cs typeface="+mn-cs"/>
              </a:rPr>
              <a:t>ROC Curve and AUC Calculation</a:t>
            </a:r>
          </a:p>
          <a:p>
            <a:pPr defTabSz="713232">
              <a:lnSpc>
                <a:spcPct val="90000"/>
              </a:lnSpc>
              <a:spcAft>
                <a:spcPts val="600"/>
              </a:spcAft>
              <a:buFont typeface="Wingdings" panose="05000000000000000000" pitchFamily="2" charset="2"/>
              <a:buChar char="è"/>
            </a:pPr>
            <a:r>
              <a:rPr lang="fr-FR" sz="1872" kern="1200" dirty="0">
                <a:solidFill>
                  <a:schemeClr val="tx1"/>
                </a:solidFill>
                <a:latin typeface="+mn-lt"/>
                <a:ea typeface="+mn-ea"/>
                <a:cs typeface="+mn-cs"/>
              </a:rPr>
              <a:t>Confusion matrix</a:t>
            </a:r>
          </a:p>
          <a:p>
            <a:pPr defTabSz="713232">
              <a:lnSpc>
                <a:spcPct val="90000"/>
              </a:lnSpc>
              <a:spcAft>
                <a:spcPts val="600"/>
              </a:spcAft>
              <a:buFont typeface="Wingdings" panose="05000000000000000000" pitchFamily="2" charset="2"/>
              <a:buChar char="è"/>
            </a:pPr>
            <a:r>
              <a:rPr lang="fr-FR" sz="1872" kern="1200" dirty="0">
                <a:solidFill>
                  <a:schemeClr val="tx1"/>
                </a:solidFill>
                <a:latin typeface="+mn-lt"/>
                <a:ea typeface="+mn-ea"/>
                <a:cs typeface="+mn-cs"/>
              </a:rPr>
              <a:t>ROC </a:t>
            </a:r>
            <a:r>
              <a:rPr lang="fr-FR" sz="1872" kern="1200" dirty="0" err="1">
                <a:solidFill>
                  <a:schemeClr val="tx1"/>
                </a:solidFill>
                <a:latin typeface="+mn-lt"/>
                <a:ea typeface="+mn-ea"/>
                <a:cs typeface="+mn-cs"/>
              </a:rPr>
              <a:t>curve</a:t>
            </a:r>
            <a:endParaRPr lang="fr-FR" sz="1872" kern="1200" dirty="0">
              <a:solidFill>
                <a:schemeClr val="tx1"/>
              </a:solidFill>
              <a:latin typeface="+mn-lt"/>
              <a:ea typeface="+mn-ea"/>
              <a:cs typeface="+mn-cs"/>
            </a:endParaRPr>
          </a:p>
          <a:p>
            <a:pPr defTabSz="713232">
              <a:lnSpc>
                <a:spcPct val="90000"/>
              </a:lnSpc>
              <a:spcAft>
                <a:spcPts val="600"/>
              </a:spcAft>
              <a:buFont typeface="Wingdings" panose="05000000000000000000" pitchFamily="2" charset="2"/>
              <a:buChar char="è"/>
            </a:pPr>
            <a:r>
              <a:rPr lang="fr-FR" sz="1872" kern="1200" dirty="0">
                <a:solidFill>
                  <a:schemeClr val="tx1"/>
                </a:solidFill>
                <a:latin typeface="+mn-lt"/>
                <a:ea typeface="+mn-ea"/>
                <a:cs typeface="+mn-cs"/>
              </a:rPr>
              <a:t>Display </a:t>
            </a:r>
            <a:r>
              <a:rPr lang="fr-FR" sz="1872" kern="1200" dirty="0" err="1">
                <a:solidFill>
                  <a:schemeClr val="tx1"/>
                </a:solidFill>
                <a:latin typeface="+mn-lt"/>
                <a:ea typeface="+mn-ea"/>
                <a:cs typeface="+mn-cs"/>
              </a:rPr>
              <a:t>Metrics</a:t>
            </a:r>
            <a:endParaRPr lang="fr-FR" sz="1872" kern="1200" dirty="0">
              <a:solidFill>
                <a:schemeClr val="tx1"/>
              </a:solidFill>
              <a:latin typeface="+mn-lt"/>
              <a:ea typeface="+mn-ea"/>
              <a:cs typeface="+mn-cs"/>
            </a:endParaRPr>
          </a:p>
          <a:p>
            <a:pPr defTabSz="713232">
              <a:lnSpc>
                <a:spcPct val="90000"/>
              </a:lnSpc>
              <a:spcAft>
                <a:spcPts val="600"/>
              </a:spcAft>
              <a:buFont typeface="Wingdings" panose="05000000000000000000" pitchFamily="2" charset="2"/>
              <a:buChar char="è"/>
            </a:pPr>
            <a:r>
              <a:rPr lang="en-US" sz="1872" kern="1200" dirty="0">
                <a:solidFill>
                  <a:schemeClr val="tx1"/>
                </a:solidFill>
                <a:latin typeface="+mn-lt"/>
                <a:ea typeface="+mn-ea"/>
                <a:cs typeface="+mn-cs"/>
              </a:rPr>
              <a:t>Learning curve</a:t>
            </a:r>
          </a:p>
          <a:p>
            <a:pPr defTabSz="713232">
              <a:lnSpc>
                <a:spcPct val="90000"/>
              </a:lnSpc>
              <a:spcAft>
                <a:spcPts val="600"/>
              </a:spcAft>
              <a:buFont typeface="Wingdings" panose="05000000000000000000" pitchFamily="2" charset="2"/>
              <a:buChar char="è"/>
            </a:pPr>
            <a:endParaRPr lang="fr-FR" sz="1872" kern="1200" dirty="0">
              <a:solidFill>
                <a:schemeClr val="tx1"/>
              </a:solidFill>
              <a:latin typeface="+mn-lt"/>
              <a:ea typeface="+mn-ea"/>
              <a:cs typeface="+mn-cs"/>
            </a:endParaRPr>
          </a:p>
          <a:p>
            <a:pPr defTabSz="713232">
              <a:lnSpc>
                <a:spcPct val="90000"/>
              </a:lnSpc>
              <a:spcAft>
                <a:spcPts val="600"/>
              </a:spcAft>
            </a:pPr>
            <a:endParaRPr lang="fr-FR" sz="1872" kern="1200" dirty="0">
              <a:solidFill>
                <a:schemeClr val="tx1"/>
              </a:solidFill>
              <a:latin typeface="+mn-lt"/>
              <a:ea typeface="+mn-ea"/>
              <a:cs typeface="+mn-cs"/>
            </a:endParaRPr>
          </a:p>
          <a:p>
            <a:pPr defTabSz="713232">
              <a:lnSpc>
                <a:spcPct val="90000"/>
              </a:lnSpc>
              <a:spcAft>
                <a:spcPts val="600"/>
              </a:spcAft>
            </a:pPr>
            <a:endParaRPr lang="fr-FR" sz="1872" kern="1200" dirty="0">
              <a:solidFill>
                <a:schemeClr val="tx1"/>
              </a:solidFill>
              <a:latin typeface="+mn-lt"/>
              <a:ea typeface="+mn-ea"/>
              <a:cs typeface="+mn-cs"/>
            </a:endParaRPr>
          </a:p>
          <a:p>
            <a:pPr defTabSz="713232">
              <a:lnSpc>
                <a:spcPct val="90000"/>
              </a:lnSpc>
              <a:spcAft>
                <a:spcPts val="600"/>
              </a:spcAft>
            </a:pPr>
            <a:endParaRPr lang="fr-FR" sz="1872" kern="1200" dirty="0">
              <a:solidFill>
                <a:schemeClr val="tx1"/>
              </a:solidFill>
              <a:latin typeface="+mn-lt"/>
              <a:ea typeface="+mn-ea"/>
              <a:cs typeface="+mn-cs"/>
            </a:endParaRPr>
          </a:p>
          <a:p>
            <a:pPr defTabSz="713232">
              <a:lnSpc>
                <a:spcPct val="90000"/>
              </a:lnSpc>
              <a:spcAft>
                <a:spcPts val="600"/>
              </a:spcAft>
            </a:pPr>
            <a:endParaRPr lang="fr-FR" sz="1872" kern="1200" dirty="0">
              <a:solidFill>
                <a:schemeClr val="tx1"/>
              </a:solidFill>
              <a:latin typeface="+mn-lt"/>
              <a:ea typeface="+mn-ea"/>
              <a:cs typeface="+mn-cs"/>
            </a:endParaRPr>
          </a:p>
          <a:p>
            <a:pPr defTabSz="713232">
              <a:lnSpc>
                <a:spcPct val="90000"/>
              </a:lnSpc>
              <a:spcAft>
                <a:spcPts val="600"/>
              </a:spcAft>
            </a:pPr>
            <a:endParaRPr lang="fr-FR" sz="1872" kern="1200" dirty="0">
              <a:solidFill>
                <a:schemeClr val="tx1"/>
              </a:solidFill>
              <a:latin typeface="+mn-lt"/>
              <a:ea typeface="+mn-ea"/>
              <a:cs typeface="+mn-cs"/>
            </a:endParaRPr>
          </a:p>
          <a:p>
            <a:pPr defTabSz="713232">
              <a:lnSpc>
                <a:spcPct val="90000"/>
              </a:lnSpc>
              <a:spcAft>
                <a:spcPts val="600"/>
              </a:spcAft>
            </a:pPr>
            <a:endParaRPr lang="fr-FR" sz="1872" kern="1200" dirty="0">
              <a:solidFill>
                <a:schemeClr val="tx1"/>
              </a:solidFill>
              <a:latin typeface="+mn-lt"/>
              <a:ea typeface="+mn-ea"/>
              <a:cs typeface="+mn-cs"/>
            </a:endParaRPr>
          </a:p>
          <a:p>
            <a:pPr defTabSz="713232">
              <a:lnSpc>
                <a:spcPct val="90000"/>
              </a:lnSpc>
              <a:spcAft>
                <a:spcPts val="600"/>
              </a:spcAft>
            </a:pPr>
            <a:endParaRPr lang="fr-FR" sz="1872" kern="1200" dirty="0">
              <a:solidFill>
                <a:schemeClr val="tx1"/>
              </a:solidFill>
              <a:latin typeface="+mn-lt"/>
              <a:ea typeface="+mn-ea"/>
              <a:cs typeface="+mn-cs"/>
            </a:endParaRPr>
          </a:p>
          <a:p>
            <a:pPr defTabSz="713232">
              <a:lnSpc>
                <a:spcPct val="90000"/>
              </a:lnSpc>
              <a:spcAft>
                <a:spcPts val="600"/>
              </a:spcAft>
            </a:pPr>
            <a:endParaRPr lang="fr-FR" sz="1872" kern="1200" dirty="0">
              <a:solidFill>
                <a:schemeClr val="tx1"/>
              </a:solidFill>
              <a:latin typeface="+mn-lt"/>
              <a:ea typeface="+mn-ea"/>
              <a:cs typeface="+mn-cs"/>
            </a:endParaRPr>
          </a:p>
          <a:p>
            <a:pPr marL="0" indent="0">
              <a:lnSpc>
                <a:spcPct val="90000"/>
              </a:lnSpc>
              <a:spcAft>
                <a:spcPts val="600"/>
              </a:spcAft>
              <a:buNone/>
            </a:pPr>
            <a:endParaRPr lang="fr-FR" sz="2400" dirty="0"/>
          </a:p>
        </p:txBody>
      </p:sp>
      <p:sp>
        <p:nvSpPr>
          <p:cNvPr id="5" name="ZoneTexte 4">
            <a:extLst>
              <a:ext uri="{FF2B5EF4-FFF2-40B4-BE49-F238E27FC236}">
                <a16:creationId xmlns:a16="http://schemas.microsoft.com/office/drawing/2014/main" id="{8B226EE9-5798-DC24-33FF-CA1489CDBFDD}"/>
              </a:ext>
            </a:extLst>
          </p:cNvPr>
          <p:cNvSpPr txBox="1"/>
          <p:nvPr/>
        </p:nvSpPr>
        <p:spPr>
          <a:xfrm>
            <a:off x="1526708" y="3196793"/>
            <a:ext cx="4761188" cy="2651880"/>
          </a:xfrm>
          <a:prstGeom prst="rect">
            <a:avLst/>
          </a:prstGeom>
          <a:noFill/>
        </p:spPr>
        <p:txBody>
          <a:bodyPr wrap="square">
            <a:spAutoFit/>
          </a:bodyPr>
          <a:lstStyle/>
          <a:p>
            <a:pPr defTabSz="713232">
              <a:spcAft>
                <a:spcPts val="600"/>
              </a:spcAft>
            </a:pPr>
            <a:r>
              <a:rPr lang="en-US" sz="1872" b="1" kern="1200" dirty="0">
                <a:solidFill>
                  <a:schemeClr val="tx1"/>
                </a:solidFill>
                <a:latin typeface="Söhne"/>
                <a:ea typeface="+mn-ea"/>
                <a:cs typeface="+mn-cs"/>
              </a:rPr>
              <a:t>For each of the following models :</a:t>
            </a:r>
          </a:p>
          <a:p>
            <a:pPr defTabSz="713232">
              <a:spcAft>
                <a:spcPts val="600"/>
              </a:spcAft>
            </a:pPr>
            <a:endParaRPr lang="en-US" sz="1872" b="1" kern="1200" dirty="0">
              <a:solidFill>
                <a:schemeClr val="tx1"/>
              </a:solidFill>
              <a:latin typeface="Söhne"/>
              <a:ea typeface="+mn-ea"/>
              <a:cs typeface="+mn-cs"/>
            </a:endParaRPr>
          </a:p>
          <a:p>
            <a:pPr defTabSz="713232">
              <a:spcAft>
                <a:spcPts val="600"/>
              </a:spcAft>
            </a:pPr>
            <a:r>
              <a:rPr lang="fr-FR" sz="1872" kern="1200" dirty="0">
                <a:solidFill>
                  <a:schemeClr val="tx1"/>
                </a:solidFill>
                <a:latin typeface="+mn-lt"/>
                <a:ea typeface="+mn-ea"/>
                <a:cs typeface="+mn-cs"/>
              </a:rPr>
              <a:t>- </a:t>
            </a:r>
            <a:r>
              <a:rPr lang="fr-FR" sz="1872" kern="1200" dirty="0" err="1">
                <a:solidFill>
                  <a:schemeClr val="tx1"/>
                </a:solidFill>
                <a:latin typeface="+mn-lt"/>
                <a:ea typeface="+mn-ea"/>
                <a:cs typeface="+mn-cs"/>
              </a:rPr>
              <a:t>XGBClassifier</a:t>
            </a:r>
            <a:r>
              <a:rPr lang="fr-FR" sz="1872" kern="1200" dirty="0">
                <a:solidFill>
                  <a:schemeClr val="tx1"/>
                </a:solidFill>
                <a:latin typeface="+mn-lt"/>
                <a:ea typeface="+mn-ea"/>
                <a:cs typeface="+mn-cs"/>
              </a:rPr>
              <a:t> (</a:t>
            </a:r>
            <a:r>
              <a:rPr lang="fr-FR" sz="1872" kern="1200" dirty="0" err="1">
                <a:solidFill>
                  <a:schemeClr val="tx1"/>
                </a:solidFill>
                <a:latin typeface="+mn-lt"/>
                <a:ea typeface="+mn-ea"/>
                <a:cs typeface="+mn-cs"/>
              </a:rPr>
              <a:t>Xgboost</a:t>
            </a:r>
            <a:r>
              <a:rPr lang="fr-FR" sz="1872" kern="1200" dirty="0">
                <a:solidFill>
                  <a:schemeClr val="tx1"/>
                </a:solidFill>
                <a:latin typeface="+mn-lt"/>
                <a:ea typeface="+mn-ea"/>
                <a:cs typeface="+mn-cs"/>
              </a:rPr>
              <a:t> Classification)</a:t>
            </a:r>
          </a:p>
          <a:p>
            <a:pPr defTabSz="713232">
              <a:spcAft>
                <a:spcPts val="600"/>
              </a:spcAft>
            </a:pPr>
            <a:r>
              <a:rPr lang="fr-FR" sz="1872" kern="1200" dirty="0">
                <a:solidFill>
                  <a:schemeClr val="tx1"/>
                </a:solidFill>
                <a:latin typeface="+mn-lt"/>
                <a:ea typeface="+mn-ea"/>
                <a:cs typeface="+mn-cs"/>
              </a:rPr>
              <a:t>- </a:t>
            </a:r>
            <a:r>
              <a:rPr lang="fr-FR" sz="1872" kern="1200" dirty="0" err="1">
                <a:solidFill>
                  <a:schemeClr val="tx1"/>
                </a:solidFill>
                <a:latin typeface="+mn-lt"/>
                <a:ea typeface="+mn-ea"/>
                <a:cs typeface="+mn-cs"/>
              </a:rPr>
              <a:t>Logistic</a:t>
            </a:r>
            <a:r>
              <a:rPr lang="fr-FR" sz="1872" kern="1200" dirty="0">
                <a:solidFill>
                  <a:schemeClr val="tx1"/>
                </a:solidFill>
                <a:latin typeface="+mn-lt"/>
                <a:ea typeface="+mn-ea"/>
                <a:cs typeface="+mn-cs"/>
              </a:rPr>
              <a:t> </a:t>
            </a:r>
            <a:r>
              <a:rPr lang="fr-FR" sz="1872" kern="1200" dirty="0" err="1">
                <a:solidFill>
                  <a:schemeClr val="tx1"/>
                </a:solidFill>
                <a:latin typeface="+mn-lt"/>
                <a:ea typeface="+mn-ea"/>
                <a:cs typeface="+mn-cs"/>
              </a:rPr>
              <a:t>Regression</a:t>
            </a:r>
            <a:r>
              <a:rPr lang="fr-FR" sz="1872" kern="1200" dirty="0">
                <a:solidFill>
                  <a:schemeClr val="tx1"/>
                </a:solidFill>
                <a:latin typeface="+mn-lt"/>
                <a:ea typeface="+mn-ea"/>
                <a:cs typeface="+mn-cs"/>
              </a:rPr>
              <a:t> </a:t>
            </a:r>
          </a:p>
          <a:p>
            <a:pPr defTabSz="713232">
              <a:spcAft>
                <a:spcPts val="600"/>
              </a:spcAft>
            </a:pPr>
            <a:r>
              <a:rPr lang="fr-FR" sz="1872" kern="1200" dirty="0">
                <a:solidFill>
                  <a:schemeClr val="tx1"/>
                </a:solidFill>
                <a:latin typeface="+mn-lt"/>
                <a:ea typeface="+mn-ea"/>
                <a:cs typeface="+mn-cs"/>
              </a:rPr>
              <a:t>- </a:t>
            </a:r>
            <a:r>
              <a:rPr lang="fr-FR" sz="1872" kern="1200" dirty="0" err="1">
                <a:solidFill>
                  <a:schemeClr val="tx1"/>
                </a:solidFill>
                <a:latin typeface="+mn-lt"/>
                <a:ea typeface="+mn-ea"/>
                <a:cs typeface="+mn-cs"/>
              </a:rPr>
              <a:t>Random</a:t>
            </a:r>
            <a:r>
              <a:rPr lang="fr-FR" sz="1872" kern="1200" dirty="0">
                <a:solidFill>
                  <a:schemeClr val="tx1"/>
                </a:solidFill>
                <a:latin typeface="+mn-lt"/>
                <a:ea typeface="+mn-ea"/>
                <a:cs typeface="+mn-cs"/>
              </a:rPr>
              <a:t> Forest Classifier</a:t>
            </a:r>
          </a:p>
          <a:p>
            <a:pPr defTabSz="713232">
              <a:spcAft>
                <a:spcPts val="600"/>
              </a:spcAft>
            </a:pPr>
            <a:r>
              <a:rPr lang="fr-FR" sz="1872" kern="1200" dirty="0">
                <a:solidFill>
                  <a:schemeClr val="tx1"/>
                </a:solidFill>
                <a:latin typeface="+mn-lt"/>
                <a:ea typeface="+mn-ea"/>
                <a:cs typeface="+mn-cs"/>
              </a:rPr>
              <a:t>- Support </a:t>
            </a:r>
            <a:r>
              <a:rPr lang="fr-FR" sz="1872" kern="1200" dirty="0" err="1">
                <a:solidFill>
                  <a:schemeClr val="tx1"/>
                </a:solidFill>
                <a:latin typeface="+mn-lt"/>
                <a:ea typeface="+mn-ea"/>
                <a:cs typeface="+mn-cs"/>
              </a:rPr>
              <a:t>Vector</a:t>
            </a:r>
            <a:r>
              <a:rPr lang="fr-FR" sz="1872" kern="1200" dirty="0">
                <a:solidFill>
                  <a:schemeClr val="tx1"/>
                </a:solidFill>
                <a:latin typeface="+mn-lt"/>
                <a:ea typeface="+mn-ea"/>
                <a:cs typeface="+mn-cs"/>
              </a:rPr>
              <a:t> Classification</a:t>
            </a:r>
          </a:p>
          <a:p>
            <a:pPr marL="0" indent="0">
              <a:spcAft>
                <a:spcPts val="600"/>
              </a:spcAft>
              <a:buNone/>
            </a:pPr>
            <a:endParaRPr lang="fr-FR" sz="2400" dirty="0"/>
          </a:p>
        </p:txBody>
      </p:sp>
    </p:spTree>
    <p:extLst>
      <p:ext uri="{BB962C8B-B14F-4D97-AF65-F5344CB8AC3E}">
        <p14:creationId xmlns:p14="http://schemas.microsoft.com/office/powerpoint/2010/main" val="179171950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A2401D2-D886-109F-F9E6-4327E4C2B3D6}"/>
              </a:ext>
            </a:extLst>
          </p:cNvPr>
          <p:cNvSpPr>
            <a:spLocks noGrp="1"/>
          </p:cNvSpPr>
          <p:nvPr>
            <p:ph type="title"/>
          </p:nvPr>
        </p:nvSpPr>
        <p:spPr>
          <a:xfrm>
            <a:off x="838200" y="365125"/>
            <a:ext cx="10515600" cy="1325563"/>
          </a:xfrm>
        </p:spPr>
        <p:txBody>
          <a:bodyPr>
            <a:normAutofit/>
          </a:bodyPr>
          <a:lstStyle/>
          <a:p>
            <a:r>
              <a:rPr lang="fr-FR" sz="5400">
                <a:cs typeface="Calibri Light"/>
              </a:rPr>
              <a:t>Evaluating Model Performance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4659E83D-0A67-D39F-5934-0E4F84A8DBA9}"/>
              </a:ext>
            </a:extLst>
          </p:cNvPr>
          <p:cNvSpPr>
            <a:spLocks noGrp="1"/>
          </p:cNvSpPr>
          <p:nvPr>
            <p:ph idx="1"/>
          </p:nvPr>
        </p:nvSpPr>
        <p:spPr>
          <a:xfrm>
            <a:off x="838200" y="1929384"/>
            <a:ext cx="10515600" cy="4251960"/>
          </a:xfrm>
        </p:spPr>
        <p:txBody>
          <a:bodyPr vert="horz" lIns="91440" tIns="45720" rIns="91440" bIns="45720" rtlCol="0">
            <a:normAutofit/>
          </a:bodyPr>
          <a:lstStyle/>
          <a:p>
            <a:r>
              <a:rPr lang="fr-FR" sz="1900" b="1" dirty="0">
                <a:cs typeface="Calibri"/>
              </a:rPr>
              <a:t>Confusion Matrix ?</a:t>
            </a:r>
          </a:p>
          <a:p>
            <a:pPr marL="0" indent="0">
              <a:buNone/>
            </a:pPr>
            <a:r>
              <a:rPr lang="fr-FR" sz="1900" dirty="0">
                <a:cs typeface="Calibri"/>
              </a:rPr>
              <a:t> Confusion matrices are </a:t>
            </a:r>
            <a:r>
              <a:rPr lang="fr-FR" sz="1900" dirty="0" err="1">
                <a:cs typeface="Calibri"/>
              </a:rPr>
              <a:t>used</a:t>
            </a:r>
            <a:r>
              <a:rPr lang="fr-FR" sz="1900" dirty="0">
                <a:cs typeface="Calibri"/>
              </a:rPr>
              <a:t> to </a:t>
            </a:r>
            <a:r>
              <a:rPr lang="fr-FR" sz="1900" dirty="0" err="1">
                <a:cs typeface="Calibri"/>
              </a:rPr>
              <a:t>assess</a:t>
            </a:r>
            <a:r>
              <a:rPr lang="fr-FR" sz="1900" dirty="0">
                <a:cs typeface="Calibri"/>
              </a:rPr>
              <a:t> the performance of classification </a:t>
            </a:r>
            <a:r>
              <a:rPr lang="fr-FR" sz="1900" dirty="0" err="1">
                <a:cs typeface="Calibri"/>
              </a:rPr>
              <a:t>algorithms</a:t>
            </a:r>
            <a:r>
              <a:rPr lang="fr-FR" sz="1900" dirty="0">
                <a:cs typeface="Calibri"/>
              </a:rPr>
              <a:t>. </a:t>
            </a:r>
            <a:r>
              <a:rPr lang="fr-FR" sz="1900" dirty="0" err="1">
                <a:ea typeface="+mn-lt"/>
                <a:cs typeface="+mn-lt"/>
              </a:rPr>
              <a:t>They</a:t>
            </a:r>
            <a:r>
              <a:rPr lang="fr-FR" sz="1900" dirty="0">
                <a:ea typeface="+mn-lt"/>
                <a:cs typeface="+mn-lt"/>
              </a:rPr>
              <a:t> </a:t>
            </a:r>
            <a:r>
              <a:rPr lang="fr-FR" sz="1900" dirty="0" err="1">
                <a:ea typeface="+mn-lt"/>
                <a:cs typeface="+mn-lt"/>
              </a:rPr>
              <a:t>provide</a:t>
            </a:r>
            <a:r>
              <a:rPr lang="fr-FR" sz="1900" dirty="0">
                <a:ea typeface="+mn-lt"/>
                <a:cs typeface="+mn-lt"/>
              </a:rPr>
              <a:t> a </a:t>
            </a:r>
            <a:r>
              <a:rPr lang="fr-FR" sz="1900" dirty="0" err="1">
                <a:ea typeface="+mn-lt"/>
                <a:cs typeface="+mn-lt"/>
              </a:rPr>
              <a:t>detailed</a:t>
            </a:r>
            <a:r>
              <a:rPr lang="fr-FR" sz="1900" dirty="0">
                <a:ea typeface="+mn-lt"/>
                <a:cs typeface="+mn-lt"/>
              </a:rPr>
              <a:t> breakdown of the </a:t>
            </a:r>
            <a:r>
              <a:rPr lang="fr-FR" sz="1900" dirty="0" err="1">
                <a:ea typeface="+mn-lt"/>
                <a:cs typeface="+mn-lt"/>
              </a:rPr>
              <a:t>results</a:t>
            </a:r>
            <a:r>
              <a:rPr lang="fr-FR" sz="1900" dirty="0">
                <a:ea typeface="+mn-lt"/>
                <a:cs typeface="+mn-lt"/>
              </a:rPr>
              <a:t> </a:t>
            </a:r>
            <a:r>
              <a:rPr lang="fr-FR" sz="1900" dirty="0" err="1">
                <a:ea typeface="+mn-lt"/>
                <a:cs typeface="+mn-lt"/>
              </a:rPr>
              <a:t>obtained</a:t>
            </a:r>
            <a:r>
              <a:rPr lang="fr-FR" sz="1900" dirty="0">
                <a:ea typeface="+mn-lt"/>
                <a:cs typeface="+mn-lt"/>
              </a:rPr>
              <a:t> by a classification model. : </a:t>
            </a:r>
            <a:r>
              <a:rPr lang="fr-FR" sz="1900" dirty="0" err="1">
                <a:ea typeface="+mn-lt"/>
                <a:cs typeface="+mn-lt"/>
              </a:rPr>
              <a:t>True</a:t>
            </a:r>
            <a:r>
              <a:rPr lang="fr-FR" sz="1900" dirty="0">
                <a:ea typeface="+mn-lt"/>
                <a:cs typeface="+mn-lt"/>
              </a:rPr>
              <a:t> Positives, </a:t>
            </a:r>
            <a:r>
              <a:rPr lang="fr-FR" sz="1900" dirty="0" err="1">
                <a:ea typeface="+mn-lt"/>
                <a:cs typeface="+mn-lt"/>
              </a:rPr>
              <a:t>True</a:t>
            </a:r>
            <a:r>
              <a:rPr lang="fr-FR" sz="1900" dirty="0">
                <a:ea typeface="+mn-lt"/>
                <a:cs typeface="+mn-lt"/>
              </a:rPr>
              <a:t> </a:t>
            </a:r>
            <a:r>
              <a:rPr lang="fr-FR" sz="1900" dirty="0" err="1">
                <a:ea typeface="+mn-lt"/>
                <a:cs typeface="+mn-lt"/>
              </a:rPr>
              <a:t>Negatives</a:t>
            </a:r>
            <a:r>
              <a:rPr lang="fr-FR" sz="1900" dirty="0">
                <a:ea typeface="+mn-lt"/>
                <a:cs typeface="+mn-lt"/>
              </a:rPr>
              <a:t>, False Positives, False </a:t>
            </a:r>
            <a:r>
              <a:rPr lang="fr-FR" sz="1900" dirty="0" err="1">
                <a:ea typeface="+mn-lt"/>
                <a:cs typeface="+mn-lt"/>
              </a:rPr>
              <a:t>Negatives</a:t>
            </a:r>
            <a:r>
              <a:rPr lang="fr-FR" sz="1900" dirty="0">
                <a:ea typeface="+mn-lt"/>
                <a:cs typeface="+mn-lt"/>
              </a:rPr>
              <a:t>.</a:t>
            </a:r>
            <a:endParaRPr lang="fr-FR" sz="1900" dirty="0">
              <a:cs typeface="Calibri"/>
            </a:endParaRPr>
          </a:p>
          <a:p>
            <a:pPr marL="0" indent="0">
              <a:buNone/>
            </a:pPr>
            <a:endParaRPr lang="fr-FR" sz="1900" dirty="0">
              <a:cs typeface="Calibri"/>
            </a:endParaRPr>
          </a:p>
          <a:p>
            <a:r>
              <a:rPr lang="fr-FR" sz="1900" b="1" dirty="0">
                <a:cs typeface="Calibri"/>
              </a:rPr>
              <a:t>ROC </a:t>
            </a:r>
            <a:r>
              <a:rPr lang="fr-FR" sz="1900" b="1" dirty="0" err="1">
                <a:cs typeface="Calibri"/>
              </a:rPr>
              <a:t>curve</a:t>
            </a:r>
            <a:r>
              <a:rPr lang="fr-FR" sz="1900" b="1" dirty="0">
                <a:cs typeface="Calibri"/>
              </a:rPr>
              <a:t> ?</a:t>
            </a:r>
          </a:p>
          <a:p>
            <a:pPr marL="0" indent="0">
              <a:buNone/>
            </a:pPr>
            <a:r>
              <a:rPr lang="fr-FR" sz="1900" dirty="0">
                <a:ea typeface="+mn-lt"/>
                <a:cs typeface="+mn-lt"/>
              </a:rPr>
              <a:t> The ROC </a:t>
            </a:r>
            <a:r>
              <a:rPr lang="fr-FR" sz="1900" dirty="0" err="1">
                <a:ea typeface="+mn-lt"/>
                <a:cs typeface="+mn-lt"/>
              </a:rPr>
              <a:t>curve</a:t>
            </a:r>
            <a:r>
              <a:rPr lang="fr-FR" sz="1900" dirty="0">
                <a:ea typeface="+mn-lt"/>
                <a:cs typeface="+mn-lt"/>
              </a:rPr>
              <a:t> </a:t>
            </a:r>
            <a:r>
              <a:rPr lang="fr-FR" sz="1900" dirty="0" err="1">
                <a:ea typeface="+mn-lt"/>
                <a:cs typeface="+mn-lt"/>
              </a:rPr>
              <a:t>is</a:t>
            </a:r>
            <a:r>
              <a:rPr lang="fr-FR" sz="1900" dirty="0">
                <a:ea typeface="+mn-lt"/>
                <a:cs typeface="+mn-lt"/>
              </a:rPr>
              <a:t> a </a:t>
            </a:r>
            <a:r>
              <a:rPr lang="fr-FR" sz="1900" dirty="0" err="1">
                <a:ea typeface="+mn-lt"/>
                <a:cs typeface="+mn-lt"/>
              </a:rPr>
              <a:t>graphical</a:t>
            </a:r>
            <a:r>
              <a:rPr lang="fr-FR" sz="1900" dirty="0">
                <a:ea typeface="+mn-lt"/>
                <a:cs typeface="+mn-lt"/>
              </a:rPr>
              <a:t> </a:t>
            </a:r>
            <a:r>
              <a:rPr lang="fr-FR" sz="1900" dirty="0" err="1">
                <a:ea typeface="+mn-lt"/>
                <a:cs typeface="+mn-lt"/>
              </a:rPr>
              <a:t>tool</a:t>
            </a:r>
            <a:r>
              <a:rPr lang="fr-FR" sz="1900" dirty="0">
                <a:ea typeface="+mn-lt"/>
                <a:cs typeface="+mn-lt"/>
              </a:rPr>
              <a:t> to </a:t>
            </a:r>
            <a:r>
              <a:rPr lang="fr-FR" sz="1900" dirty="0" err="1">
                <a:ea typeface="+mn-lt"/>
                <a:cs typeface="+mn-lt"/>
              </a:rPr>
              <a:t>evaluate</a:t>
            </a:r>
            <a:r>
              <a:rPr lang="fr-FR" sz="1900" dirty="0">
                <a:ea typeface="+mn-lt"/>
                <a:cs typeface="+mn-lt"/>
              </a:rPr>
              <a:t> the performance of a </a:t>
            </a:r>
            <a:r>
              <a:rPr lang="fr-FR" sz="1900" dirty="0" err="1">
                <a:ea typeface="+mn-lt"/>
                <a:cs typeface="+mn-lt"/>
              </a:rPr>
              <a:t>binary</a:t>
            </a:r>
            <a:r>
              <a:rPr lang="fr-FR" sz="1900" dirty="0">
                <a:ea typeface="+mn-lt"/>
                <a:cs typeface="+mn-lt"/>
              </a:rPr>
              <a:t> classification model, </a:t>
            </a:r>
            <a:r>
              <a:rPr lang="fr-FR" sz="1900" dirty="0" err="1">
                <a:ea typeface="+mn-lt"/>
                <a:cs typeface="+mn-lt"/>
              </a:rPr>
              <a:t>plotting</a:t>
            </a:r>
            <a:r>
              <a:rPr lang="fr-FR" sz="1900" dirty="0">
                <a:ea typeface="+mn-lt"/>
                <a:cs typeface="+mn-lt"/>
              </a:rPr>
              <a:t> the </a:t>
            </a:r>
            <a:r>
              <a:rPr lang="fr-FR" sz="1900" dirty="0" err="1">
                <a:ea typeface="+mn-lt"/>
                <a:cs typeface="+mn-lt"/>
              </a:rPr>
              <a:t>true</a:t>
            </a:r>
            <a:r>
              <a:rPr lang="fr-FR" sz="1900" dirty="0">
                <a:ea typeface="+mn-lt"/>
                <a:cs typeface="+mn-lt"/>
              </a:rPr>
              <a:t> positive rate </a:t>
            </a:r>
            <a:r>
              <a:rPr lang="fr-FR" sz="1900" dirty="0" err="1">
                <a:ea typeface="+mn-lt"/>
                <a:cs typeface="+mn-lt"/>
              </a:rPr>
              <a:t>against</a:t>
            </a:r>
            <a:r>
              <a:rPr lang="fr-FR" sz="1900" dirty="0">
                <a:ea typeface="+mn-lt"/>
                <a:cs typeface="+mn-lt"/>
              </a:rPr>
              <a:t> the false positive rate at </a:t>
            </a:r>
            <a:r>
              <a:rPr lang="fr-FR" sz="1900" dirty="0" err="1">
                <a:ea typeface="+mn-lt"/>
                <a:cs typeface="+mn-lt"/>
              </a:rPr>
              <a:t>different</a:t>
            </a:r>
            <a:r>
              <a:rPr lang="fr-FR" sz="1900" dirty="0">
                <a:ea typeface="+mn-lt"/>
                <a:cs typeface="+mn-lt"/>
              </a:rPr>
              <a:t> classification </a:t>
            </a:r>
            <a:r>
              <a:rPr lang="fr-FR" sz="1900" dirty="0" err="1">
                <a:ea typeface="+mn-lt"/>
                <a:cs typeface="+mn-lt"/>
              </a:rPr>
              <a:t>thresholds</a:t>
            </a:r>
            <a:r>
              <a:rPr lang="fr-FR" sz="1900" dirty="0">
                <a:ea typeface="+mn-lt"/>
                <a:cs typeface="+mn-lt"/>
              </a:rPr>
              <a:t>.</a:t>
            </a:r>
            <a:endParaRPr lang="fr-FR" sz="1900" dirty="0"/>
          </a:p>
          <a:p>
            <a:endParaRPr lang="fr-FR" sz="1900" dirty="0">
              <a:ea typeface="+mn-lt"/>
              <a:cs typeface="+mn-lt"/>
            </a:endParaRPr>
          </a:p>
          <a:p>
            <a:r>
              <a:rPr lang="fr-FR" sz="1900" b="1" dirty="0">
                <a:ea typeface="+mn-lt"/>
                <a:cs typeface="+mn-lt"/>
              </a:rPr>
              <a:t>Validation </a:t>
            </a:r>
            <a:r>
              <a:rPr lang="fr-FR" sz="1900" b="1" dirty="0" err="1">
                <a:ea typeface="+mn-lt"/>
                <a:cs typeface="+mn-lt"/>
              </a:rPr>
              <a:t>curve</a:t>
            </a:r>
            <a:r>
              <a:rPr lang="fr-FR" sz="1900" b="1" dirty="0">
                <a:ea typeface="+mn-lt"/>
                <a:cs typeface="+mn-lt"/>
              </a:rPr>
              <a:t> ?</a:t>
            </a:r>
          </a:p>
          <a:p>
            <a:pPr marL="0" indent="0">
              <a:buNone/>
            </a:pPr>
            <a:r>
              <a:rPr lang="fr-FR" sz="1900" dirty="0">
                <a:ea typeface="+mn-lt"/>
                <a:cs typeface="+mn-lt"/>
              </a:rPr>
              <a:t>Validation </a:t>
            </a:r>
            <a:r>
              <a:rPr lang="fr-FR" sz="1900" dirty="0" err="1">
                <a:ea typeface="+mn-lt"/>
                <a:cs typeface="+mn-lt"/>
              </a:rPr>
              <a:t>curves</a:t>
            </a:r>
            <a:r>
              <a:rPr lang="fr-FR" sz="1900" dirty="0">
                <a:ea typeface="+mn-lt"/>
                <a:cs typeface="+mn-lt"/>
              </a:rPr>
              <a:t> plot the </a:t>
            </a:r>
            <a:r>
              <a:rPr lang="fr-FR" sz="1900" dirty="0" err="1">
                <a:ea typeface="+mn-lt"/>
                <a:cs typeface="+mn-lt"/>
              </a:rPr>
              <a:t>model's</a:t>
            </a:r>
            <a:r>
              <a:rPr lang="fr-FR" sz="1900" dirty="0">
                <a:ea typeface="+mn-lt"/>
                <a:cs typeface="+mn-lt"/>
              </a:rPr>
              <a:t> performance (</a:t>
            </a:r>
            <a:r>
              <a:rPr lang="fr-FR" sz="1900" dirty="0" err="1">
                <a:ea typeface="+mn-lt"/>
                <a:cs typeface="+mn-lt"/>
              </a:rPr>
              <a:t>often</a:t>
            </a:r>
            <a:r>
              <a:rPr lang="fr-FR" sz="1900" dirty="0">
                <a:ea typeface="+mn-lt"/>
                <a:cs typeface="+mn-lt"/>
              </a:rPr>
              <a:t> </a:t>
            </a:r>
            <a:r>
              <a:rPr lang="fr-FR" sz="1900" dirty="0" err="1">
                <a:ea typeface="+mn-lt"/>
                <a:cs typeface="+mn-lt"/>
              </a:rPr>
              <a:t>precision</a:t>
            </a:r>
            <a:r>
              <a:rPr lang="fr-FR" sz="1900" dirty="0">
                <a:ea typeface="+mn-lt"/>
                <a:cs typeface="+mn-lt"/>
              </a:rPr>
              <a:t>) on training and validation sets </a:t>
            </a:r>
            <a:r>
              <a:rPr lang="fr-FR" sz="1900" dirty="0" err="1">
                <a:ea typeface="+mn-lt"/>
                <a:cs typeface="+mn-lt"/>
              </a:rPr>
              <a:t>against</a:t>
            </a:r>
            <a:r>
              <a:rPr lang="fr-FR" sz="1900" dirty="0">
                <a:ea typeface="+mn-lt"/>
                <a:cs typeface="+mn-lt"/>
              </a:rPr>
              <a:t> the size of the training set.</a:t>
            </a:r>
            <a:endParaRPr lang="fr-FR" sz="1900" dirty="0">
              <a:cs typeface="Calibri"/>
            </a:endParaRPr>
          </a:p>
          <a:p>
            <a:endParaRPr lang="fr-FR" sz="1900" dirty="0">
              <a:cs typeface="Calibri"/>
            </a:endParaRPr>
          </a:p>
          <a:p>
            <a:pPr marL="0" indent="0">
              <a:buNone/>
            </a:pPr>
            <a:endParaRPr lang="fr-FR" sz="1900" dirty="0">
              <a:ea typeface="+mn-lt"/>
              <a:cs typeface="+mn-lt"/>
            </a:endParaRPr>
          </a:p>
          <a:p>
            <a:pPr marL="0" indent="0">
              <a:buNone/>
            </a:pPr>
            <a:endParaRPr lang="fr-FR" sz="1900" dirty="0">
              <a:cs typeface="Calibri"/>
            </a:endParaRPr>
          </a:p>
          <a:p>
            <a:pPr marL="0" indent="0">
              <a:buNone/>
            </a:pPr>
            <a:endParaRPr lang="fr-FR" sz="1900" dirty="0">
              <a:cs typeface="Calibri"/>
            </a:endParaRPr>
          </a:p>
          <a:p>
            <a:pPr marL="0" indent="0">
              <a:buNone/>
            </a:pPr>
            <a:endParaRPr lang="fr-FR" sz="1900" dirty="0">
              <a:cs typeface="Calibri"/>
            </a:endParaRPr>
          </a:p>
          <a:p>
            <a:pPr marL="0" indent="0">
              <a:buNone/>
            </a:pPr>
            <a:endParaRPr lang="fr-FR" sz="1900" dirty="0">
              <a:cs typeface="Calibri"/>
            </a:endParaRPr>
          </a:p>
          <a:p>
            <a:pPr marL="0" indent="0">
              <a:buNone/>
            </a:pPr>
            <a:endParaRPr lang="fr-FR" sz="1900" dirty="0">
              <a:cs typeface="Calibri"/>
            </a:endParaRPr>
          </a:p>
        </p:txBody>
      </p:sp>
    </p:spTree>
    <p:extLst>
      <p:ext uri="{BB962C8B-B14F-4D97-AF65-F5344CB8AC3E}">
        <p14:creationId xmlns:p14="http://schemas.microsoft.com/office/powerpoint/2010/main" val="3884481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630D6-F6CF-9468-1FFA-1A4EAF940868}"/>
              </a:ext>
            </a:extLst>
          </p:cNvPr>
          <p:cNvSpPr>
            <a:spLocks noGrp="1"/>
          </p:cNvSpPr>
          <p:nvPr>
            <p:ph type="title"/>
          </p:nvPr>
        </p:nvSpPr>
        <p:spPr>
          <a:xfrm>
            <a:off x="838200" y="343599"/>
            <a:ext cx="10515600" cy="1325563"/>
          </a:xfrm>
        </p:spPr>
        <p:txBody>
          <a:bodyPr/>
          <a:lstStyle/>
          <a:p>
            <a:r>
              <a:rPr lang="fr-FR" dirty="0" err="1"/>
              <a:t>XGBoost</a:t>
            </a:r>
            <a:r>
              <a:rPr lang="fr-FR" dirty="0"/>
              <a:t> </a:t>
            </a:r>
          </a:p>
        </p:txBody>
      </p:sp>
      <p:sp>
        <p:nvSpPr>
          <p:cNvPr id="8" name="ZoneTexte 7">
            <a:extLst>
              <a:ext uri="{FF2B5EF4-FFF2-40B4-BE49-F238E27FC236}">
                <a16:creationId xmlns:a16="http://schemas.microsoft.com/office/drawing/2014/main" id="{00C20FA4-BDA1-0726-A92D-9B58D0D3A682}"/>
              </a:ext>
            </a:extLst>
          </p:cNvPr>
          <p:cNvSpPr txBox="1"/>
          <p:nvPr/>
        </p:nvSpPr>
        <p:spPr>
          <a:xfrm>
            <a:off x="734009" y="1610471"/>
            <a:ext cx="9796346" cy="646331"/>
          </a:xfrm>
          <a:prstGeom prst="rect">
            <a:avLst/>
          </a:prstGeom>
          <a:noFill/>
        </p:spPr>
        <p:txBody>
          <a:bodyPr wrap="square">
            <a:spAutoFit/>
          </a:bodyPr>
          <a:lstStyle/>
          <a:p>
            <a:r>
              <a:rPr lang="fr-FR" dirty="0" err="1"/>
              <a:t>Grid</a:t>
            </a:r>
            <a:r>
              <a:rPr lang="fr-FR" dirty="0"/>
              <a:t> </a:t>
            </a:r>
            <a:r>
              <a:rPr lang="fr-FR" dirty="0" err="1"/>
              <a:t>Search</a:t>
            </a:r>
            <a:r>
              <a:rPr lang="fr-FR" dirty="0"/>
              <a:t> for </a:t>
            </a:r>
            <a:r>
              <a:rPr lang="fr-FR" dirty="0" err="1"/>
              <a:t>Hyperparameter</a:t>
            </a:r>
            <a:r>
              <a:rPr lang="fr-FR" dirty="0"/>
              <a:t> Tuning</a:t>
            </a:r>
          </a:p>
          <a:p>
            <a:endParaRPr lang="fr-FR" dirty="0"/>
          </a:p>
        </p:txBody>
      </p:sp>
      <p:pic>
        <p:nvPicPr>
          <p:cNvPr id="10" name="Image 9">
            <a:extLst>
              <a:ext uri="{FF2B5EF4-FFF2-40B4-BE49-F238E27FC236}">
                <a16:creationId xmlns:a16="http://schemas.microsoft.com/office/drawing/2014/main" id="{AC61C6E6-EB20-D625-98CB-5669FBF8C835}"/>
              </a:ext>
            </a:extLst>
          </p:cNvPr>
          <p:cNvPicPr>
            <a:picLocks noChangeAspect="1"/>
          </p:cNvPicPr>
          <p:nvPr/>
        </p:nvPicPr>
        <p:blipFill>
          <a:blip r:embed="rId2"/>
          <a:stretch>
            <a:fillRect/>
          </a:stretch>
        </p:blipFill>
        <p:spPr>
          <a:xfrm>
            <a:off x="741244" y="2175940"/>
            <a:ext cx="10709511" cy="339049"/>
          </a:xfrm>
          <a:prstGeom prst="rect">
            <a:avLst/>
          </a:prstGeom>
        </p:spPr>
      </p:pic>
      <p:sp>
        <p:nvSpPr>
          <p:cNvPr id="11" name="ZoneTexte 10">
            <a:extLst>
              <a:ext uri="{FF2B5EF4-FFF2-40B4-BE49-F238E27FC236}">
                <a16:creationId xmlns:a16="http://schemas.microsoft.com/office/drawing/2014/main" id="{4ACF2CE3-8CE0-7E0F-3CD7-DCE5F9CAF425}"/>
              </a:ext>
            </a:extLst>
          </p:cNvPr>
          <p:cNvSpPr txBox="1"/>
          <p:nvPr/>
        </p:nvSpPr>
        <p:spPr>
          <a:xfrm>
            <a:off x="734009" y="2634678"/>
            <a:ext cx="6099716" cy="646331"/>
          </a:xfrm>
          <a:prstGeom prst="rect">
            <a:avLst/>
          </a:prstGeom>
          <a:noFill/>
        </p:spPr>
        <p:txBody>
          <a:bodyPr wrap="square">
            <a:spAutoFit/>
          </a:bodyPr>
          <a:lstStyle/>
          <a:p>
            <a:r>
              <a:rPr lang="fr-FR" dirty="0" err="1"/>
              <a:t>Create</a:t>
            </a:r>
            <a:r>
              <a:rPr lang="fr-FR" dirty="0"/>
              <a:t> and Train the Best </a:t>
            </a:r>
            <a:r>
              <a:rPr lang="fr-FR" dirty="0" err="1"/>
              <a:t>XGBoost</a:t>
            </a:r>
            <a:r>
              <a:rPr lang="fr-FR" dirty="0"/>
              <a:t> Model </a:t>
            </a:r>
          </a:p>
          <a:p>
            <a:endParaRPr lang="fr-FR" dirty="0"/>
          </a:p>
        </p:txBody>
      </p:sp>
      <p:pic>
        <p:nvPicPr>
          <p:cNvPr id="13" name="Image 12">
            <a:extLst>
              <a:ext uri="{FF2B5EF4-FFF2-40B4-BE49-F238E27FC236}">
                <a16:creationId xmlns:a16="http://schemas.microsoft.com/office/drawing/2014/main" id="{6B321E13-ED8D-EADA-7110-EBE9D889F7C0}"/>
              </a:ext>
            </a:extLst>
          </p:cNvPr>
          <p:cNvPicPr>
            <a:picLocks noChangeAspect="1"/>
          </p:cNvPicPr>
          <p:nvPr/>
        </p:nvPicPr>
        <p:blipFill>
          <a:blip r:embed="rId3"/>
          <a:stretch>
            <a:fillRect/>
          </a:stretch>
        </p:blipFill>
        <p:spPr>
          <a:xfrm>
            <a:off x="734009" y="3041528"/>
            <a:ext cx="5885873" cy="2218758"/>
          </a:xfrm>
          <a:prstGeom prst="rect">
            <a:avLst/>
          </a:prstGeom>
        </p:spPr>
      </p:pic>
      <p:sp>
        <p:nvSpPr>
          <p:cNvPr id="14" name="ZoneTexte 13">
            <a:extLst>
              <a:ext uri="{FF2B5EF4-FFF2-40B4-BE49-F238E27FC236}">
                <a16:creationId xmlns:a16="http://schemas.microsoft.com/office/drawing/2014/main" id="{421CC15A-3CED-A77B-124E-122DC324C245}"/>
              </a:ext>
            </a:extLst>
          </p:cNvPr>
          <p:cNvSpPr txBox="1"/>
          <p:nvPr/>
        </p:nvSpPr>
        <p:spPr>
          <a:xfrm>
            <a:off x="838200" y="5460175"/>
            <a:ext cx="6099716" cy="369332"/>
          </a:xfrm>
          <a:prstGeom prst="rect">
            <a:avLst/>
          </a:prstGeom>
          <a:noFill/>
        </p:spPr>
        <p:txBody>
          <a:bodyPr wrap="square">
            <a:spAutoFit/>
          </a:bodyPr>
          <a:lstStyle/>
          <a:p>
            <a:r>
              <a:rPr lang="fr-FR" dirty="0" err="1"/>
              <a:t>We</a:t>
            </a:r>
            <a:r>
              <a:rPr lang="fr-FR" dirty="0"/>
              <a:t> </a:t>
            </a:r>
            <a:r>
              <a:rPr lang="fr-FR" dirty="0" err="1"/>
              <a:t>evaluate</a:t>
            </a:r>
            <a:r>
              <a:rPr lang="fr-FR" dirty="0"/>
              <a:t> the model  </a:t>
            </a:r>
          </a:p>
        </p:txBody>
      </p:sp>
      <p:pic>
        <p:nvPicPr>
          <p:cNvPr id="16" name="Image 15">
            <a:extLst>
              <a:ext uri="{FF2B5EF4-FFF2-40B4-BE49-F238E27FC236}">
                <a16:creationId xmlns:a16="http://schemas.microsoft.com/office/drawing/2014/main" id="{F3533266-1666-671F-97EC-498D5F7F2A4E}"/>
              </a:ext>
            </a:extLst>
          </p:cNvPr>
          <p:cNvPicPr>
            <a:picLocks noChangeAspect="1"/>
          </p:cNvPicPr>
          <p:nvPr/>
        </p:nvPicPr>
        <p:blipFill>
          <a:blip r:embed="rId4"/>
          <a:stretch>
            <a:fillRect/>
          </a:stretch>
        </p:blipFill>
        <p:spPr>
          <a:xfrm>
            <a:off x="762309" y="5983050"/>
            <a:ext cx="4869873" cy="287555"/>
          </a:xfrm>
          <a:prstGeom prst="rect">
            <a:avLst/>
          </a:prstGeom>
        </p:spPr>
      </p:pic>
    </p:spTree>
    <p:extLst>
      <p:ext uri="{BB962C8B-B14F-4D97-AF65-F5344CB8AC3E}">
        <p14:creationId xmlns:p14="http://schemas.microsoft.com/office/powerpoint/2010/main" val="2585145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7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8681" name="Rectangle 2868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270026A-7CF5-9707-33D8-69EC89AC8A41}"/>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XGBoost - confusion matrix</a:t>
            </a:r>
          </a:p>
        </p:txBody>
      </p:sp>
      <p:sp>
        <p:nvSpPr>
          <p:cNvPr id="3" name="ZoneTexte 2">
            <a:extLst>
              <a:ext uri="{FF2B5EF4-FFF2-40B4-BE49-F238E27FC236}">
                <a16:creationId xmlns:a16="http://schemas.microsoft.com/office/drawing/2014/main" id="{3839E030-EBB1-C5F0-9DA6-B951196DE830}"/>
              </a:ext>
            </a:extLst>
          </p:cNvPr>
          <p:cNvSpPr txBox="1"/>
          <p:nvPr/>
        </p:nvSpPr>
        <p:spPr>
          <a:xfrm>
            <a:off x="761802" y="2743200"/>
            <a:ext cx="4646905" cy="361314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True Positives: The model correctly predicted 366 cases as class 1 (e.g., spam)</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True Negatives: The model correctly predicted 519 cases as class 0 (e.g., non-spam)</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False Positives: The model incorrectly predicted 12 cases as class 1</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False Negatives: The model incorrectly predicted 24 cases as class 0.</a:t>
            </a:r>
          </a:p>
        </p:txBody>
      </p:sp>
      <p:pic>
        <p:nvPicPr>
          <p:cNvPr id="28674" name="Picture 2">
            <a:extLst>
              <a:ext uri="{FF2B5EF4-FFF2-40B4-BE49-F238E27FC236}">
                <a16:creationId xmlns:a16="http://schemas.microsoft.com/office/drawing/2014/main" id="{F7CE15E2-84FB-97F3-4F0A-C6A5124EB10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252" r="16999" b="1"/>
          <a:stretch/>
        </p:blipFill>
        <p:spPr bwMode="auto">
          <a:xfrm>
            <a:off x="6096000" y="1"/>
            <a:ext cx="610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891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51" name="Rectangle 31750">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26F94D8-5E27-3F8A-5B09-93D0839D18EF}"/>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a:solidFill>
                  <a:schemeClr val="tx1"/>
                </a:solidFill>
                <a:latin typeface="+mj-lt"/>
                <a:ea typeface="+mj-ea"/>
                <a:cs typeface="+mj-cs"/>
              </a:rPr>
              <a:t>XGBoost – ROC curve</a:t>
            </a:r>
          </a:p>
        </p:txBody>
      </p:sp>
      <p:sp>
        <p:nvSpPr>
          <p:cNvPr id="31753" name="Rectangle 31752">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5" name="Rectangle 3175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2">
            <a:extLst>
              <a:ext uri="{FF2B5EF4-FFF2-40B4-BE49-F238E27FC236}">
                <a16:creationId xmlns:a16="http://schemas.microsoft.com/office/drawing/2014/main" id="{7349DB2C-C514-93A8-210B-DB92E91855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6920" y="2244944"/>
            <a:ext cx="5071764" cy="399401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87637F-F6A8-7D3F-0C6B-B3180E3EE552}"/>
              </a:ext>
            </a:extLst>
          </p:cNvPr>
          <p:cNvSpPr txBox="1"/>
          <p:nvPr/>
        </p:nvSpPr>
        <p:spPr>
          <a:xfrm>
            <a:off x="6406429" y="2599509"/>
            <a:ext cx="4530898" cy="3639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 AUC close to 1: An AUC of 0.9878 is very close to the perfect value of 1, indicating excellent model performance.</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 Curve above the diagonal: The curve is well above the blue dashed line, representing a random classifier (AUC = 0.5). The farther the curve from this line, the better the performance.</a:t>
            </a:r>
          </a:p>
        </p:txBody>
      </p:sp>
      <p:sp>
        <p:nvSpPr>
          <p:cNvPr id="31757" name="Rectangle 31756">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381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75" name="Rectangle 3277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C5E1087-3ADB-61D2-A01E-313BBD3C97AA}"/>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XGBoost – Learning curve</a:t>
            </a:r>
          </a:p>
        </p:txBody>
      </p:sp>
      <p:sp>
        <p:nvSpPr>
          <p:cNvPr id="3277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35C6BCEC-65E7-1DA5-E6E5-C7B593EC8C84}"/>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indent="-228600">
              <a:lnSpc>
                <a:spcPct val="90000"/>
              </a:lnSpc>
              <a:spcAft>
                <a:spcPts val="600"/>
              </a:spcAft>
              <a:buFont typeface="Arial" panose="020B0604020202020204" pitchFamily="34" charset="0"/>
              <a:buChar char="•"/>
            </a:pPr>
            <a:r>
              <a:rPr lang="en-US" sz="1000"/>
              <a:t>Training performance: Precision on the training set remains high and stable, indicating that the model is consistent across different training set sizes.</a:t>
            </a:r>
          </a:p>
          <a:p>
            <a:pPr indent="-228600">
              <a:lnSpc>
                <a:spcPct val="90000"/>
              </a:lnSpc>
              <a:spcAft>
                <a:spcPts val="600"/>
              </a:spcAft>
              <a:buFont typeface="Arial" panose="020B0604020202020204" pitchFamily="34" charset="0"/>
              <a:buChar char="•"/>
            </a:pPr>
            <a:endParaRPr lang="en-US" sz="1000"/>
          </a:p>
          <a:p>
            <a:pPr marL="228600" indent="-228600">
              <a:lnSpc>
                <a:spcPct val="90000"/>
              </a:lnSpc>
              <a:spcAft>
                <a:spcPts val="600"/>
              </a:spcAft>
              <a:buFont typeface="Arial" panose="020B0604020202020204" pitchFamily="34" charset="0"/>
              <a:buChar char="•"/>
            </a:pPr>
            <a:r>
              <a:rPr lang="en-US" sz="1000"/>
              <a:t>Validation performance: Precision on the validation set increases with the size of the training set, suggesting that the model learns better and generalizes better as more data is provided.</a:t>
            </a:r>
          </a:p>
          <a:p>
            <a:pPr indent="-228600">
              <a:lnSpc>
                <a:spcPct val="90000"/>
              </a:lnSpc>
              <a:spcAft>
                <a:spcPts val="600"/>
              </a:spcAft>
              <a:buFont typeface="Arial" panose="020B0604020202020204" pitchFamily="34" charset="0"/>
              <a:buChar char="•"/>
            </a:pPr>
            <a:endParaRPr lang="en-US" sz="1000"/>
          </a:p>
          <a:p>
            <a:pPr marL="228600" indent="-228600">
              <a:lnSpc>
                <a:spcPct val="90000"/>
              </a:lnSpc>
              <a:spcAft>
                <a:spcPts val="600"/>
              </a:spcAft>
              <a:buFont typeface="Arial" panose="020B0604020202020204" pitchFamily="34" charset="0"/>
              <a:buChar char="•"/>
            </a:pPr>
            <a:r>
              <a:rPr lang="en-US" sz="1000"/>
              <a:t>Gap between curves: The gap between training and validation precision decreases as more data is used, indicating a reduction in overfitting.</a:t>
            </a:r>
          </a:p>
          <a:p>
            <a:pPr indent="-228600">
              <a:lnSpc>
                <a:spcPct val="90000"/>
              </a:lnSpc>
              <a:spcAft>
                <a:spcPts val="600"/>
              </a:spcAft>
              <a:buFont typeface="Arial" panose="020B0604020202020204" pitchFamily="34" charset="0"/>
              <a:buChar char="•"/>
            </a:pPr>
            <a:endParaRPr lang="en-US" sz="1000"/>
          </a:p>
          <a:p>
            <a:pPr marL="228600" indent="-228600">
              <a:lnSpc>
                <a:spcPct val="90000"/>
              </a:lnSpc>
              <a:spcAft>
                <a:spcPts val="600"/>
              </a:spcAft>
              <a:buFont typeface="Arial" panose="020B0604020202020204" pitchFamily="34" charset="0"/>
              <a:buChar char="•"/>
            </a:pPr>
            <a:r>
              <a:rPr lang="en-US" sz="1000"/>
              <a:t>Convergence: The curves appear to converge, suggesting that increasing the training set size may not lead to a significant improvement in precision beyond a certain point.</a:t>
            </a:r>
          </a:p>
        </p:txBody>
      </p:sp>
      <p:pic>
        <p:nvPicPr>
          <p:cNvPr id="32770" name="Picture 2" descr="Une image contenant texte, capture d’écran, diagramme, Tracé&#10;&#10;Description générée automatiquement">
            <a:extLst>
              <a:ext uri="{FF2B5EF4-FFF2-40B4-BE49-F238E27FC236}">
                <a16:creationId xmlns:a16="http://schemas.microsoft.com/office/drawing/2014/main" id="{ED806EC3-DB75-1B85-AED9-B6C64898E9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762438"/>
            <a:ext cx="6903720" cy="533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933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Sous-titre 2">
            <a:extLst>
              <a:ext uri="{FF2B5EF4-FFF2-40B4-BE49-F238E27FC236}">
                <a16:creationId xmlns:a16="http://schemas.microsoft.com/office/drawing/2014/main" id="{B3EE1F49-9F30-7D13-AB3A-B7C21897CE64}"/>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200" b="1" dirty="0"/>
              <a:t>  Context: Spam Detection</a:t>
            </a:r>
          </a:p>
          <a:p>
            <a:pPr marL="0" indent="0">
              <a:buNone/>
            </a:pPr>
            <a:endParaRPr lang="en-US" sz="2200" b="1" dirty="0"/>
          </a:p>
          <a:p>
            <a:pPr marL="0"/>
            <a:r>
              <a:rPr lang="en-US" sz="2200" b="1" dirty="0"/>
              <a:t>Supervised Algorithm of Classification Type</a:t>
            </a:r>
          </a:p>
          <a:p>
            <a:pPr marL="0"/>
            <a:endParaRPr lang="en-US" sz="2200" dirty="0"/>
          </a:p>
          <a:p>
            <a:pPr marL="0"/>
            <a:r>
              <a:rPr lang="en-US" sz="2200" b="1" dirty="0"/>
              <a:t>Our target variable "spam" can only take 2 values, for example, 0 or 1.</a:t>
            </a:r>
          </a:p>
          <a:p>
            <a:pPr marL="0"/>
            <a:endParaRPr lang="en-US" sz="2200" dirty="0"/>
          </a:p>
          <a:p>
            <a:pPr marL="0" indent="0">
              <a:buNone/>
            </a:pPr>
            <a:r>
              <a:rPr lang="en-US" sz="2200" dirty="0"/>
              <a:t>If </a:t>
            </a:r>
            <a:r>
              <a:rPr lang="en-US" sz="2200" dirty="0" err="1"/>
              <a:t>df</a:t>
            </a:r>
            <a:r>
              <a:rPr lang="en-US" sz="2200" dirty="0"/>
              <a:t>["spam"]  = 0, then the email is not spam.</a:t>
            </a:r>
          </a:p>
          <a:p>
            <a:pPr marL="0"/>
            <a:endParaRPr lang="en-US" sz="2200" dirty="0"/>
          </a:p>
          <a:p>
            <a:pPr marL="0" indent="0">
              <a:buNone/>
            </a:pPr>
            <a:r>
              <a:rPr lang="en-US" sz="2200" dirty="0"/>
              <a:t>If  </a:t>
            </a:r>
            <a:r>
              <a:rPr lang="en-US" sz="2200" dirty="0" err="1"/>
              <a:t>df</a:t>
            </a:r>
            <a:r>
              <a:rPr lang="en-US" sz="2200" dirty="0"/>
              <a:t>["spam"] = 1, then the email is spam.</a:t>
            </a:r>
          </a:p>
          <a:p>
            <a:pPr marL="0" indent="0">
              <a:buNone/>
            </a:pPr>
            <a:endParaRPr lang="en-US" sz="2200" dirty="0"/>
          </a:p>
          <a:p>
            <a:pPr marL="0"/>
            <a:r>
              <a:rPr lang="en-US" sz="2200" b="1" dirty="0"/>
              <a:t>- We have 2 classes, making it a binary classification.</a:t>
            </a:r>
          </a:p>
        </p:txBody>
      </p:sp>
    </p:spTree>
    <p:extLst>
      <p:ext uri="{BB962C8B-B14F-4D97-AF65-F5344CB8AC3E}">
        <p14:creationId xmlns:p14="http://schemas.microsoft.com/office/powerpoint/2010/main" val="96344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AB02F5-D98E-34B2-A616-51107014F0E3}"/>
              </a:ext>
            </a:extLst>
          </p:cNvPr>
          <p:cNvSpPr>
            <a:spLocks noGrp="1"/>
          </p:cNvSpPr>
          <p:nvPr>
            <p:ph type="title"/>
          </p:nvPr>
        </p:nvSpPr>
        <p:spPr/>
        <p:txBody>
          <a:bodyPr/>
          <a:lstStyle/>
          <a:p>
            <a:r>
              <a:rPr lang="fr-FR" b="1" dirty="0"/>
              <a:t>SVC</a:t>
            </a:r>
          </a:p>
        </p:txBody>
      </p:sp>
      <p:pic>
        <p:nvPicPr>
          <p:cNvPr id="5" name="Image 4">
            <a:extLst>
              <a:ext uri="{FF2B5EF4-FFF2-40B4-BE49-F238E27FC236}">
                <a16:creationId xmlns:a16="http://schemas.microsoft.com/office/drawing/2014/main" id="{E65E458F-8787-8EFD-51FA-E6927372629B}"/>
              </a:ext>
            </a:extLst>
          </p:cNvPr>
          <p:cNvPicPr>
            <a:picLocks noChangeAspect="1"/>
          </p:cNvPicPr>
          <p:nvPr/>
        </p:nvPicPr>
        <p:blipFill>
          <a:blip r:embed="rId2"/>
          <a:stretch>
            <a:fillRect/>
          </a:stretch>
        </p:blipFill>
        <p:spPr>
          <a:xfrm>
            <a:off x="1020337" y="5417126"/>
            <a:ext cx="7223777" cy="428178"/>
          </a:xfrm>
          <a:prstGeom prst="rect">
            <a:avLst/>
          </a:prstGeom>
        </p:spPr>
      </p:pic>
      <p:sp>
        <p:nvSpPr>
          <p:cNvPr id="8" name="ZoneTexte 7">
            <a:extLst>
              <a:ext uri="{FF2B5EF4-FFF2-40B4-BE49-F238E27FC236}">
                <a16:creationId xmlns:a16="http://schemas.microsoft.com/office/drawing/2014/main" id="{2AC253EA-E730-C76A-900E-C5FC5E4236C1}"/>
              </a:ext>
            </a:extLst>
          </p:cNvPr>
          <p:cNvSpPr txBox="1"/>
          <p:nvPr/>
        </p:nvSpPr>
        <p:spPr>
          <a:xfrm>
            <a:off x="1020337" y="1690687"/>
            <a:ext cx="9796346" cy="646331"/>
          </a:xfrm>
          <a:prstGeom prst="rect">
            <a:avLst/>
          </a:prstGeom>
          <a:noFill/>
        </p:spPr>
        <p:txBody>
          <a:bodyPr wrap="square">
            <a:spAutoFit/>
          </a:bodyPr>
          <a:lstStyle/>
          <a:p>
            <a:r>
              <a:rPr lang="fr-FR" dirty="0" err="1"/>
              <a:t>Grid</a:t>
            </a:r>
            <a:r>
              <a:rPr lang="fr-FR" dirty="0"/>
              <a:t> </a:t>
            </a:r>
            <a:r>
              <a:rPr lang="fr-FR" dirty="0" err="1"/>
              <a:t>Search</a:t>
            </a:r>
            <a:r>
              <a:rPr lang="fr-FR" dirty="0"/>
              <a:t> for </a:t>
            </a:r>
            <a:r>
              <a:rPr lang="fr-FR" dirty="0" err="1"/>
              <a:t>Hyperparameter</a:t>
            </a:r>
            <a:r>
              <a:rPr lang="fr-FR" dirty="0"/>
              <a:t> Tuning</a:t>
            </a:r>
          </a:p>
          <a:p>
            <a:endParaRPr lang="fr-FR" dirty="0"/>
          </a:p>
        </p:txBody>
      </p:sp>
      <p:sp>
        <p:nvSpPr>
          <p:cNvPr id="10" name="ZoneTexte 9">
            <a:extLst>
              <a:ext uri="{FF2B5EF4-FFF2-40B4-BE49-F238E27FC236}">
                <a16:creationId xmlns:a16="http://schemas.microsoft.com/office/drawing/2014/main" id="{F9DBFADB-6536-0E87-6107-173A6567C940}"/>
              </a:ext>
            </a:extLst>
          </p:cNvPr>
          <p:cNvSpPr txBox="1"/>
          <p:nvPr/>
        </p:nvSpPr>
        <p:spPr>
          <a:xfrm>
            <a:off x="1020337" y="3145985"/>
            <a:ext cx="6099716" cy="646331"/>
          </a:xfrm>
          <a:prstGeom prst="rect">
            <a:avLst/>
          </a:prstGeom>
          <a:noFill/>
        </p:spPr>
        <p:txBody>
          <a:bodyPr wrap="square">
            <a:spAutoFit/>
          </a:bodyPr>
          <a:lstStyle/>
          <a:p>
            <a:r>
              <a:rPr lang="fr-FR" dirty="0" err="1"/>
              <a:t>Create</a:t>
            </a:r>
            <a:r>
              <a:rPr lang="fr-FR" dirty="0"/>
              <a:t> and Train the Best SVC Model </a:t>
            </a:r>
          </a:p>
          <a:p>
            <a:endParaRPr lang="fr-FR" dirty="0"/>
          </a:p>
        </p:txBody>
      </p:sp>
      <p:pic>
        <p:nvPicPr>
          <p:cNvPr id="12" name="Image 11">
            <a:extLst>
              <a:ext uri="{FF2B5EF4-FFF2-40B4-BE49-F238E27FC236}">
                <a16:creationId xmlns:a16="http://schemas.microsoft.com/office/drawing/2014/main" id="{296BD248-92C2-9D19-3AC7-9138EDEB3885}"/>
              </a:ext>
            </a:extLst>
          </p:cNvPr>
          <p:cNvPicPr>
            <a:picLocks noChangeAspect="1"/>
          </p:cNvPicPr>
          <p:nvPr/>
        </p:nvPicPr>
        <p:blipFill>
          <a:blip r:embed="rId3"/>
          <a:stretch>
            <a:fillRect/>
          </a:stretch>
        </p:blipFill>
        <p:spPr>
          <a:xfrm>
            <a:off x="858604" y="2299826"/>
            <a:ext cx="8749853" cy="641935"/>
          </a:xfrm>
          <a:prstGeom prst="rect">
            <a:avLst/>
          </a:prstGeom>
        </p:spPr>
      </p:pic>
      <p:sp>
        <p:nvSpPr>
          <p:cNvPr id="14" name="ZoneTexte 13">
            <a:extLst>
              <a:ext uri="{FF2B5EF4-FFF2-40B4-BE49-F238E27FC236}">
                <a16:creationId xmlns:a16="http://schemas.microsoft.com/office/drawing/2014/main" id="{44EFE481-F7B7-F904-D2A5-8A22166DEE50}"/>
              </a:ext>
            </a:extLst>
          </p:cNvPr>
          <p:cNvSpPr txBox="1"/>
          <p:nvPr/>
        </p:nvSpPr>
        <p:spPr>
          <a:xfrm>
            <a:off x="1020337" y="4772392"/>
            <a:ext cx="6099716" cy="369332"/>
          </a:xfrm>
          <a:prstGeom prst="rect">
            <a:avLst/>
          </a:prstGeom>
          <a:noFill/>
        </p:spPr>
        <p:txBody>
          <a:bodyPr wrap="square">
            <a:spAutoFit/>
          </a:bodyPr>
          <a:lstStyle/>
          <a:p>
            <a:r>
              <a:rPr lang="fr-FR" dirty="0" err="1"/>
              <a:t>We</a:t>
            </a:r>
            <a:r>
              <a:rPr lang="fr-FR" dirty="0"/>
              <a:t> </a:t>
            </a:r>
            <a:r>
              <a:rPr lang="fr-FR" dirty="0" err="1"/>
              <a:t>evaluate</a:t>
            </a:r>
            <a:r>
              <a:rPr lang="fr-FR" dirty="0"/>
              <a:t> the model  </a:t>
            </a:r>
          </a:p>
        </p:txBody>
      </p:sp>
      <p:pic>
        <p:nvPicPr>
          <p:cNvPr id="16" name="Image 15">
            <a:extLst>
              <a:ext uri="{FF2B5EF4-FFF2-40B4-BE49-F238E27FC236}">
                <a16:creationId xmlns:a16="http://schemas.microsoft.com/office/drawing/2014/main" id="{39C28631-643C-EF60-8FF3-0CF83CC48E28}"/>
              </a:ext>
            </a:extLst>
          </p:cNvPr>
          <p:cNvPicPr>
            <a:picLocks noChangeAspect="1"/>
          </p:cNvPicPr>
          <p:nvPr/>
        </p:nvPicPr>
        <p:blipFill>
          <a:blip r:embed="rId4"/>
          <a:stretch>
            <a:fillRect/>
          </a:stretch>
        </p:blipFill>
        <p:spPr>
          <a:xfrm>
            <a:off x="1020337" y="3524238"/>
            <a:ext cx="1444084" cy="972752"/>
          </a:xfrm>
          <a:prstGeom prst="rect">
            <a:avLst/>
          </a:prstGeom>
        </p:spPr>
      </p:pic>
    </p:spTree>
    <p:extLst>
      <p:ext uri="{BB962C8B-B14F-4D97-AF65-F5344CB8AC3E}">
        <p14:creationId xmlns:p14="http://schemas.microsoft.com/office/powerpoint/2010/main" val="2674033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A816896-E315-07A2-7703-5A47C1AC705E}"/>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SVC – confusion matrix</a:t>
            </a:r>
          </a:p>
        </p:txBody>
      </p:sp>
      <p:sp>
        <p:nvSpPr>
          <p:cNvPr id="21" name="Rectangle 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ZoneTexte 4">
            <a:extLst>
              <a:ext uri="{FF2B5EF4-FFF2-40B4-BE49-F238E27FC236}">
                <a16:creationId xmlns:a16="http://schemas.microsoft.com/office/drawing/2014/main" id="{BEFFFB0D-BE5F-8992-9CF3-DE3B3F82F44F}"/>
              </a:ext>
            </a:extLst>
          </p:cNvPr>
          <p:cNvSpPr txBox="1"/>
          <p:nvPr/>
        </p:nvSpPr>
        <p:spPr>
          <a:xfrm>
            <a:off x="411480" y="2684095"/>
            <a:ext cx="4443154" cy="34928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True Positives: The model correctly predicted 513 instances as negative class (0)</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True Negatives: The model correctly predicted 348 instances as positive class (1)</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False Positives: The model incorrectly predicted 18 instances as positive class (1).</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False Negatives: The model incorrectly predicted 42 instances as negative class (0).</a:t>
            </a:r>
          </a:p>
        </p:txBody>
      </p:sp>
      <p:pic>
        <p:nvPicPr>
          <p:cNvPr id="4" name="Picture 2">
            <a:extLst>
              <a:ext uri="{FF2B5EF4-FFF2-40B4-BE49-F238E27FC236}">
                <a16:creationId xmlns:a16="http://schemas.microsoft.com/office/drawing/2014/main" id="{0E5B22EF-CFDE-CF01-ABF0-1522828070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85816" y="696345"/>
            <a:ext cx="6440424" cy="540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77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6EA83A2-D1E3-3D0D-5E52-62C5FCAD32C1}"/>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a:solidFill>
                  <a:schemeClr val="tx1"/>
                </a:solidFill>
                <a:latin typeface="+mj-lt"/>
                <a:ea typeface="+mj-ea"/>
                <a:cs typeface="+mj-cs"/>
              </a:rPr>
              <a:t>SVC – ROC curve </a:t>
            </a:r>
          </a:p>
        </p:txBody>
      </p:sp>
      <p:sp>
        <p:nvSpPr>
          <p:cNvPr id="17417" name="Rectangle 17416">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9" name="Rectangle 1741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a:extLst>
              <a:ext uri="{FF2B5EF4-FFF2-40B4-BE49-F238E27FC236}">
                <a16:creationId xmlns:a16="http://schemas.microsoft.com/office/drawing/2014/main" id="{A8FAD240-F3DD-D6FA-FBF1-52496E1EA8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52184" y="2524715"/>
            <a:ext cx="4716499" cy="3714244"/>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00FF659-07C3-6BC2-D580-C53048017505}"/>
              </a:ext>
            </a:extLst>
          </p:cNvPr>
          <p:cNvSpPr txBox="1"/>
          <p:nvPr/>
        </p:nvSpPr>
        <p:spPr>
          <a:xfrm>
            <a:off x="6406429" y="2599509"/>
            <a:ext cx="4530898" cy="3639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The AUC (Area Under Curve) is 0.9791, which is very high, indicating that the model has excellent discriminatory ability between the positive and negative classes.</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The curve is significantly away from the line of no-discrimination (dotted line), which is a sign of good performance.</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sp>
        <p:nvSpPr>
          <p:cNvPr id="17421" name="Rectangle 17420">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747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8" name="Rectangle 1844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C0B0168-8C53-3588-F86E-4AB58A5902A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kern="1200">
                <a:solidFill>
                  <a:schemeClr val="tx1"/>
                </a:solidFill>
                <a:latin typeface="+mj-lt"/>
                <a:ea typeface="+mj-ea"/>
                <a:cs typeface="+mj-cs"/>
              </a:rPr>
              <a:t>SVC- Learning curve </a:t>
            </a:r>
          </a:p>
        </p:txBody>
      </p:sp>
      <p:sp>
        <p:nvSpPr>
          <p:cNvPr id="1845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481B0092-7E36-7DAA-A491-0D46811A3E53}"/>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500"/>
              <a:t>The accuracy on the training set (blue curve) remains relatively stable as the size of the training set increases. </a:t>
            </a:r>
          </a:p>
          <a:p>
            <a:pPr indent="-228600">
              <a:lnSpc>
                <a:spcPct val="90000"/>
              </a:lnSpc>
              <a:spcAft>
                <a:spcPts val="600"/>
              </a:spcAft>
              <a:buFont typeface="Arial" panose="020B0604020202020204" pitchFamily="34" charset="0"/>
              <a:buChar char="•"/>
            </a:pPr>
            <a:r>
              <a:rPr lang="en-US" sz="1500"/>
              <a:t>The accuracy on the validation set (orange curve) increases with the size of the training set, suggesting improved generalization with more data.</a:t>
            </a:r>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r>
              <a:rPr lang="en-US" sz="1500"/>
              <a:t>The convergence of the curves indicates that increasing the size of the training set does not lead to significant overfitting.</a:t>
            </a:r>
          </a:p>
        </p:txBody>
      </p:sp>
      <p:pic>
        <p:nvPicPr>
          <p:cNvPr id="18434" name="Picture 2">
            <a:extLst>
              <a:ext uri="{FF2B5EF4-FFF2-40B4-BE49-F238E27FC236}">
                <a16:creationId xmlns:a16="http://schemas.microsoft.com/office/drawing/2014/main" id="{D0C76577-02A9-3860-814B-40CD5CAD33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762438"/>
            <a:ext cx="6903720" cy="533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908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E8900F-96A8-5F77-F05B-B98E430FFD5B}"/>
              </a:ext>
            </a:extLst>
          </p:cNvPr>
          <p:cNvSpPr>
            <a:spLocks noGrp="1"/>
          </p:cNvSpPr>
          <p:nvPr>
            <p:ph type="title"/>
          </p:nvPr>
        </p:nvSpPr>
        <p:spPr/>
        <p:txBody>
          <a:bodyPr/>
          <a:lstStyle/>
          <a:p>
            <a:r>
              <a:rPr lang="fr-FR" b="1" dirty="0" err="1"/>
              <a:t>Random</a:t>
            </a:r>
            <a:r>
              <a:rPr lang="fr-FR" b="1" dirty="0"/>
              <a:t> Forest Classifier</a:t>
            </a:r>
          </a:p>
        </p:txBody>
      </p:sp>
      <p:sp>
        <p:nvSpPr>
          <p:cNvPr id="3" name="Espace réservé du contenu 2">
            <a:extLst>
              <a:ext uri="{FF2B5EF4-FFF2-40B4-BE49-F238E27FC236}">
                <a16:creationId xmlns:a16="http://schemas.microsoft.com/office/drawing/2014/main" id="{BF1FFD1F-D2AF-25E2-C10C-A41361C26294}"/>
              </a:ext>
            </a:extLst>
          </p:cNvPr>
          <p:cNvSpPr>
            <a:spLocks noGrp="1"/>
          </p:cNvSpPr>
          <p:nvPr>
            <p:ph idx="1"/>
          </p:nvPr>
        </p:nvSpPr>
        <p:spPr>
          <a:xfrm>
            <a:off x="618893" y="1842238"/>
            <a:ext cx="10515600" cy="360014"/>
          </a:xfrm>
        </p:spPr>
        <p:txBody>
          <a:bodyPr>
            <a:normAutofit/>
          </a:bodyPr>
          <a:lstStyle/>
          <a:p>
            <a:pPr marL="0" indent="0">
              <a:buNone/>
            </a:pPr>
            <a:r>
              <a:rPr lang="fr-FR" sz="1800" dirty="0" err="1"/>
              <a:t>Grid</a:t>
            </a:r>
            <a:r>
              <a:rPr lang="fr-FR" sz="1800" dirty="0"/>
              <a:t> </a:t>
            </a:r>
            <a:r>
              <a:rPr lang="fr-FR" sz="1800" dirty="0" err="1"/>
              <a:t>Search</a:t>
            </a:r>
            <a:r>
              <a:rPr lang="fr-FR" sz="1800" dirty="0"/>
              <a:t> for </a:t>
            </a:r>
            <a:r>
              <a:rPr lang="fr-FR" sz="1800" dirty="0" err="1"/>
              <a:t>Hyperparameter</a:t>
            </a:r>
            <a:r>
              <a:rPr lang="fr-FR" sz="1800" dirty="0"/>
              <a:t> Tuning</a:t>
            </a:r>
          </a:p>
          <a:p>
            <a:endParaRPr lang="fr-FR" sz="1800" dirty="0"/>
          </a:p>
          <a:p>
            <a:pPr marL="0" indent="0">
              <a:buNone/>
            </a:pPr>
            <a:endParaRPr lang="fr-FR" sz="1800" dirty="0"/>
          </a:p>
        </p:txBody>
      </p:sp>
      <p:sp>
        <p:nvSpPr>
          <p:cNvPr id="5" name="ZoneTexte 4">
            <a:extLst>
              <a:ext uri="{FF2B5EF4-FFF2-40B4-BE49-F238E27FC236}">
                <a16:creationId xmlns:a16="http://schemas.microsoft.com/office/drawing/2014/main" id="{B249FEAE-4C6C-2874-6071-184F92D095FD}"/>
              </a:ext>
            </a:extLst>
          </p:cNvPr>
          <p:cNvSpPr txBox="1"/>
          <p:nvPr/>
        </p:nvSpPr>
        <p:spPr>
          <a:xfrm>
            <a:off x="838200" y="3624948"/>
            <a:ext cx="6099716" cy="646331"/>
          </a:xfrm>
          <a:prstGeom prst="rect">
            <a:avLst/>
          </a:prstGeom>
          <a:noFill/>
        </p:spPr>
        <p:txBody>
          <a:bodyPr wrap="square">
            <a:spAutoFit/>
          </a:bodyPr>
          <a:lstStyle/>
          <a:p>
            <a:endParaRPr lang="fr-FR" dirty="0"/>
          </a:p>
          <a:p>
            <a:endParaRPr lang="fr-FR" dirty="0"/>
          </a:p>
        </p:txBody>
      </p:sp>
      <p:pic>
        <p:nvPicPr>
          <p:cNvPr id="7" name="Image 6">
            <a:extLst>
              <a:ext uri="{FF2B5EF4-FFF2-40B4-BE49-F238E27FC236}">
                <a16:creationId xmlns:a16="http://schemas.microsoft.com/office/drawing/2014/main" id="{7B7D9D76-99EA-54C6-D6BC-607D855E2D04}"/>
              </a:ext>
            </a:extLst>
          </p:cNvPr>
          <p:cNvPicPr>
            <a:picLocks noChangeAspect="1"/>
          </p:cNvPicPr>
          <p:nvPr/>
        </p:nvPicPr>
        <p:blipFill>
          <a:blip r:embed="rId2"/>
          <a:stretch>
            <a:fillRect/>
          </a:stretch>
        </p:blipFill>
        <p:spPr>
          <a:xfrm>
            <a:off x="618893" y="3791551"/>
            <a:ext cx="5636492" cy="1131871"/>
          </a:xfrm>
          <a:prstGeom prst="rect">
            <a:avLst/>
          </a:prstGeom>
        </p:spPr>
      </p:pic>
      <p:sp>
        <p:nvSpPr>
          <p:cNvPr id="9" name="ZoneTexte 8">
            <a:extLst>
              <a:ext uri="{FF2B5EF4-FFF2-40B4-BE49-F238E27FC236}">
                <a16:creationId xmlns:a16="http://schemas.microsoft.com/office/drawing/2014/main" id="{5DBEC3A3-5A44-D359-5112-C836CDC25729}"/>
              </a:ext>
            </a:extLst>
          </p:cNvPr>
          <p:cNvSpPr txBox="1"/>
          <p:nvPr/>
        </p:nvSpPr>
        <p:spPr>
          <a:xfrm>
            <a:off x="618893" y="5121222"/>
            <a:ext cx="6099716" cy="369332"/>
          </a:xfrm>
          <a:prstGeom prst="rect">
            <a:avLst/>
          </a:prstGeom>
          <a:noFill/>
        </p:spPr>
        <p:txBody>
          <a:bodyPr wrap="square">
            <a:spAutoFit/>
          </a:bodyPr>
          <a:lstStyle/>
          <a:p>
            <a:r>
              <a:rPr lang="fr-FR" dirty="0" err="1"/>
              <a:t>We</a:t>
            </a:r>
            <a:r>
              <a:rPr lang="fr-FR" dirty="0"/>
              <a:t> </a:t>
            </a:r>
            <a:r>
              <a:rPr lang="fr-FR" dirty="0" err="1"/>
              <a:t>evaluate</a:t>
            </a:r>
            <a:r>
              <a:rPr lang="fr-FR" dirty="0"/>
              <a:t> the model : </a:t>
            </a:r>
          </a:p>
        </p:txBody>
      </p:sp>
      <p:pic>
        <p:nvPicPr>
          <p:cNvPr id="11" name="Image 10">
            <a:extLst>
              <a:ext uri="{FF2B5EF4-FFF2-40B4-BE49-F238E27FC236}">
                <a16:creationId xmlns:a16="http://schemas.microsoft.com/office/drawing/2014/main" id="{E8015D06-D7F0-A208-A487-E292A36FBD4A}"/>
              </a:ext>
            </a:extLst>
          </p:cNvPr>
          <p:cNvPicPr>
            <a:picLocks noChangeAspect="1"/>
          </p:cNvPicPr>
          <p:nvPr/>
        </p:nvPicPr>
        <p:blipFill>
          <a:blip r:embed="rId3"/>
          <a:stretch>
            <a:fillRect/>
          </a:stretch>
        </p:blipFill>
        <p:spPr>
          <a:xfrm>
            <a:off x="838200" y="5582893"/>
            <a:ext cx="8675669" cy="380943"/>
          </a:xfrm>
          <a:prstGeom prst="rect">
            <a:avLst/>
          </a:prstGeom>
        </p:spPr>
      </p:pic>
      <p:pic>
        <p:nvPicPr>
          <p:cNvPr id="13" name="Image 12">
            <a:extLst>
              <a:ext uri="{FF2B5EF4-FFF2-40B4-BE49-F238E27FC236}">
                <a16:creationId xmlns:a16="http://schemas.microsoft.com/office/drawing/2014/main" id="{250D3630-8743-9D5C-B523-7CB651B7A7BA}"/>
              </a:ext>
            </a:extLst>
          </p:cNvPr>
          <p:cNvPicPr>
            <a:picLocks noChangeAspect="1"/>
          </p:cNvPicPr>
          <p:nvPr/>
        </p:nvPicPr>
        <p:blipFill>
          <a:blip r:embed="rId4"/>
          <a:stretch>
            <a:fillRect/>
          </a:stretch>
        </p:blipFill>
        <p:spPr>
          <a:xfrm>
            <a:off x="200722" y="2452541"/>
            <a:ext cx="11679874" cy="299252"/>
          </a:xfrm>
          <a:prstGeom prst="rect">
            <a:avLst/>
          </a:prstGeom>
        </p:spPr>
      </p:pic>
      <p:sp>
        <p:nvSpPr>
          <p:cNvPr id="14" name="ZoneTexte 13">
            <a:extLst>
              <a:ext uri="{FF2B5EF4-FFF2-40B4-BE49-F238E27FC236}">
                <a16:creationId xmlns:a16="http://schemas.microsoft.com/office/drawing/2014/main" id="{2EB90D7A-7CDE-7376-F5BB-9DAD0995604A}"/>
              </a:ext>
            </a:extLst>
          </p:cNvPr>
          <p:cNvSpPr txBox="1"/>
          <p:nvPr/>
        </p:nvSpPr>
        <p:spPr>
          <a:xfrm>
            <a:off x="618893" y="3365889"/>
            <a:ext cx="6099716" cy="646331"/>
          </a:xfrm>
          <a:prstGeom prst="rect">
            <a:avLst/>
          </a:prstGeom>
          <a:noFill/>
        </p:spPr>
        <p:txBody>
          <a:bodyPr wrap="square">
            <a:spAutoFit/>
          </a:bodyPr>
          <a:lstStyle/>
          <a:p>
            <a:r>
              <a:rPr lang="fr-FR" dirty="0" err="1"/>
              <a:t>Create</a:t>
            </a:r>
            <a:r>
              <a:rPr lang="fr-FR" dirty="0"/>
              <a:t> and Train the Best </a:t>
            </a:r>
            <a:r>
              <a:rPr lang="fr-FR" dirty="0" err="1"/>
              <a:t>RandomForestClassifier</a:t>
            </a:r>
            <a:r>
              <a:rPr lang="fr-FR" dirty="0"/>
              <a:t> Model </a:t>
            </a:r>
          </a:p>
          <a:p>
            <a:endParaRPr lang="fr-FR" dirty="0"/>
          </a:p>
        </p:txBody>
      </p:sp>
    </p:spTree>
    <p:extLst>
      <p:ext uri="{BB962C8B-B14F-4D97-AF65-F5344CB8AC3E}">
        <p14:creationId xmlns:p14="http://schemas.microsoft.com/office/powerpoint/2010/main" val="2122355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D4AEAEA-8F07-3B00-5C98-5FE39BB6DA35}"/>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100" kern="1200">
                <a:solidFill>
                  <a:schemeClr val="tx1"/>
                </a:solidFill>
                <a:latin typeface="+mj-lt"/>
                <a:ea typeface="+mj-ea"/>
                <a:cs typeface="+mj-cs"/>
              </a:rPr>
              <a:t>Random Forest Classifier–</a:t>
            </a:r>
            <a:r>
              <a:rPr lang="en-US" sz="3100" b="1" kern="1200">
                <a:solidFill>
                  <a:schemeClr val="tx1"/>
                </a:solidFill>
                <a:latin typeface="+mj-lt"/>
                <a:ea typeface="+mj-ea"/>
                <a:cs typeface="+mj-cs"/>
              </a:rPr>
              <a:t> </a:t>
            </a:r>
            <a:r>
              <a:rPr lang="en-US" sz="3100" kern="1200">
                <a:solidFill>
                  <a:schemeClr val="tx1"/>
                </a:solidFill>
                <a:latin typeface="+mj-lt"/>
                <a:ea typeface="+mj-ea"/>
                <a:cs typeface="+mj-cs"/>
              </a:rPr>
              <a:t>confusion matrix</a:t>
            </a:r>
          </a:p>
        </p:txBody>
      </p:sp>
      <p:sp>
        <p:nvSpPr>
          <p:cNvPr id="20489" name="Rectangle 2048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491" name="Rectangle 2049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ZoneTexte 3">
            <a:extLst>
              <a:ext uri="{FF2B5EF4-FFF2-40B4-BE49-F238E27FC236}">
                <a16:creationId xmlns:a16="http://schemas.microsoft.com/office/drawing/2014/main" id="{CBF4BF7F-F1DD-1A25-73D5-BD9DBEC75DD8}"/>
              </a:ext>
            </a:extLst>
          </p:cNvPr>
          <p:cNvSpPr txBox="1"/>
          <p:nvPr/>
        </p:nvSpPr>
        <p:spPr>
          <a:xfrm>
            <a:off x="411480" y="2684095"/>
            <a:ext cx="4443154" cy="34928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True Negatives: The model correctly predicted 523 instances as negative class (0)</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False Positives: The model incorrectly predicted 8 instances as positive class (1)</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False Negatives: The model incorrectly predicted 30 instances as negative class (0)</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True Positives: The model correctly predicted 360 instances as positive class (1)</a:t>
            </a:r>
          </a:p>
        </p:txBody>
      </p:sp>
      <p:pic>
        <p:nvPicPr>
          <p:cNvPr id="20482" name="Picture 2">
            <a:extLst>
              <a:ext uri="{FF2B5EF4-FFF2-40B4-BE49-F238E27FC236}">
                <a16:creationId xmlns:a16="http://schemas.microsoft.com/office/drawing/2014/main" id="{701C0F2F-FB0F-351B-39C5-2CAAAE6C6D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85816" y="696345"/>
            <a:ext cx="6440424" cy="540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954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08" name="Rectangle 21507">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9003F47-9A89-D6C7-0C17-48B8B4DF49BD}"/>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a:solidFill>
                  <a:schemeClr val="tx1"/>
                </a:solidFill>
                <a:latin typeface="+mj-lt"/>
                <a:ea typeface="+mj-ea"/>
                <a:cs typeface="+mj-cs"/>
              </a:rPr>
              <a:t>Random Forest Classifier– ROC curve </a:t>
            </a:r>
          </a:p>
        </p:txBody>
      </p:sp>
      <p:sp>
        <p:nvSpPr>
          <p:cNvPr id="21509" name="Rectangle 21508">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0" name="Rectangle 2150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a:extLst>
              <a:ext uri="{FF2B5EF4-FFF2-40B4-BE49-F238E27FC236}">
                <a16:creationId xmlns:a16="http://schemas.microsoft.com/office/drawing/2014/main" id="{52886740-FEC0-63BD-670E-DA0D71F71A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6920" y="2244944"/>
            <a:ext cx="5071764" cy="399401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7795DC41-39F6-2781-5AD3-75953F4D0EE4}"/>
              </a:ext>
            </a:extLst>
          </p:cNvPr>
          <p:cNvSpPr txBox="1"/>
          <p:nvPr/>
        </p:nvSpPr>
        <p:spPr>
          <a:xfrm>
            <a:off x="6406429" y="2599509"/>
            <a:ext cx="4530898" cy="3639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The AUC (Area Under the Curve) is 0.9866, which is very high, indicating excellent class separation capability.</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The curve significantly deviates from the diagonal line, demonstrating good model performance.</a:t>
            </a:r>
          </a:p>
        </p:txBody>
      </p:sp>
      <p:sp>
        <p:nvSpPr>
          <p:cNvPr id="21512" name="Rectangle 21511">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37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2" name="Rectangle 2253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329F90E-F7F3-A0F9-6130-0F38B3FFE681}"/>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Random Forest Classifier– Learning curve </a:t>
            </a:r>
          </a:p>
        </p:txBody>
      </p:sp>
      <p:sp>
        <p:nvSpPr>
          <p:cNvPr id="225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9102BC0-5C9A-AB83-D931-E8D38AD13EF9}"/>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The training set accuracy (blue curve) is high and stable, suggesting that the model fits well to the training data. The validation set accuracy (orange curve) increases with the size of the training set, indicating better generalization with more data.</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The curves appear to converge, indicating that adding more training data may not significantly improve performance on the validation set.</a:t>
            </a:r>
          </a:p>
        </p:txBody>
      </p:sp>
      <p:pic>
        <p:nvPicPr>
          <p:cNvPr id="22530" name="Picture 2">
            <a:extLst>
              <a:ext uri="{FF2B5EF4-FFF2-40B4-BE49-F238E27FC236}">
                <a16:creationId xmlns:a16="http://schemas.microsoft.com/office/drawing/2014/main" id="{FC2C4B20-AB5F-B8A1-40DF-A2B5137962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762438"/>
            <a:ext cx="6903720" cy="533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911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3C73B4-DC05-A997-DF8E-3FB8A42A950C}"/>
              </a:ext>
            </a:extLst>
          </p:cNvPr>
          <p:cNvSpPr>
            <a:spLocks noGrp="1"/>
          </p:cNvSpPr>
          <p:nvPr>
            <p:ph type="title"/>
          </p:nvPr>
        </p:nvSpPr>
        <p:spPr/>
        <p:txBody>
          <a:bodyPr/>
          <a:lstStyle/>
          <a:p>
            <a:r>
              <a:rPr lang="fr-FR" b="1" dirty="0"/>
              <a:t> </a:t>
            </a:r>
            <a:r>
              <a:rPr lang="fr-FR" b="1" dirty="0" err="1"/>
              <a:t>Logistic</a:t>
            </a:r>
            <a:r>
              <a:rPr lang="fr-FR" b="1" dirty="0"/>
              <a:t> </a:t>
            </a:r>
            <a:r>
              <a:rPr lang="fr-FR" b="1" dirty="0" err="1"/>
              <a:t>Regression</a:t>
            </a:r>
            <a:br>
              <a:rPr lang="fr-FR" b="1" dirty="0"/>
            </a:br>
            <a:endParaRPr lang="fr-FR" b="1" dirty="0"/>
          </a:p>
        </p:txBody>
      </p:sp>
      <p:sp>
        <p:nvSpPr>
          <p:cNvPr id="4" name="ZoneTexte 3">
            <a:extLst>
              <a:ext uri="{FF2B5EF4-FFF2-40B4-BE49-F238E27FC236}">
                <a16:creationId xmlns:a16="http://schemas.microsoft.com/office/drawing/2014/main" id="{60A477C9-F3B4-E8CE-237B-67BC7E3318E2}"/>
              </a:ext>
            </a:extLst>
          </p:cNvPr>
          <p:cNvSpPr txBox="1"/>
          <p:nvPr/>
        </p:nvSpPr>
        <p:spPr>
          <a:xfrm>
            <a:off x="1020337" y="1690687"/>
            <a:ext cx="9796346" cy="646331"/>
          </a:xfrm>
          <a:prstGeom prst="rect">
            <a:avLst/>
          </a:prstGeom>
          <a:noFill/>
        </p:spPr>
        <p:txBody>
          <a:bodyPr wrap="square">
            <a:spAutoFit/>
          </a:bodyPr>
          <a:lstStyle/>
          <a:p>
            <a:r>
              <a:rPr lang="fr-FR" dirty="0" err="1"/>
              <a:t>Grid</a:t>
            </a:r>
            <a:r>
              <a:rPr lang="fr-FR" dirty="0"/>
              <a:t> </a:t>
            </a:r>
            <a:r>
              <a:rPr lang="fr-FR" dirty="0" err="1"/>
              <a:t>Search</a:t>
            </a:r>
            <a:r>
              <a:rPr lang="fr-FR" dirty="0"/>
              <a:t> for </a:t>
            </a:r>
            <a:r>
              <a:rPr lang="fr-FR" dirty="0" err="1"/>
              <a:t>Hyperparameter</a:t>
            </a:r>
            <a:r>
              <a:rPr lang="fr-FR" dirty="0"/>
              <a:t> Tuning</a:t>
            </a:r>
          </a:p>
          <a:p>
            <a:endParaRPr lang="fr-FR" dirty="0"/>
          </a:p>
        </p:txBody>
      </p:sp>
      <p:pic>
        <p:nvPicPr>
          <p:cNvPr id="6" name="Image 5">
            <a:extLst>
              <a:ext uri="{FF2B5EF4-FFF2-40B4-BE49-F238E27FC236}">
                <a16:creationId xmlns:a16="http://schemas.microsoft.com/office/drawing/2014/main" id="{52015002-4B64-FAB4-A6A6-DCF6DFB68E16}"/>
              </a:ext>
            </a:extLst>
          </p:cNvPr>
          <p:cNvPicPr>
            <a:picLocks noChangeAspect="1"/>
          </p:cNvPicPr>
          <p:nvPr/>
        </p:nvPicPr>
        <p:blipFill>
          <a:blip r:embed="rId2"/>
          <a:stretch>
            <a:fillRect/>
          </a:stretch>
        </p:blipFill>
        <p:spPr>
          <a:xfrm>
            <a:off x="1020337" y="2164393"/>
            <a:ext cx="9868532" cy="452792"/>
          </a:xfrm>
          <a:prstGeom prst="rect">
            <a:avLst/>
          </a:prstGeom>
        </p:spPr>
      </p:pic>
      <p:sp>
        <p:nvSpPr>
          <p:cNvPr id="7" name="ZoneTexte 6">
            <a:extLst>
              <a:ext uri="{FF2B5EF4-FFF2-40B4-BE49-F238E27FC236}">
                <a16:creationId xmlns:a16="http://schemas.microsoft.com/office/drawing/2014/main" id="{135DB90A-26F0-CEFF-D8B0-128E10690AEC}"/>
              </a:ext>
            </a:extLst>
          </p:cNvPr>
          <p:cNvSpPr txBox="1"/>
          <p:nvPr/>
        </p:nvSpPr>
        <p:spPr>
          <a:xfrm>
            <a:off x="1020337" y="3090890"/>
            <a:ext cx="6099716" cy="646331"/>
          </a:xfrm>
          <a:prstGeom prst="rect">
            <a:avLst/>
          </a:prstGeom>
          <a:noFill/>
        </p:spPr>
        <p:txBody>
          <a:bodyPr wrap="square">
            <a:spAutoFit/>
          </a:bodyPr>
          <a:lstStyle/>
          <a:p>
            <a:r>
              <a:rPr lang="fr-FR" dirty="0" err="1"/>
              <a:t>Create</a:t>
            </a:r>
            <a:r>
              <a:rPr lang="fr-FR" dirty="0"/>
              <a:t> and Train the Best </a:t>
            </a:r>
            <a:r>
              <a:rPr lang="fr-FR" dirty="0" err="1"/>
              <a:t>best</a:t>
            </a:r>
            <a:r>
              <a:rPr lang="fr-FR" dirty="0"/>
              <a:t> </a:t>
            </a:r>
            <a:r>
              <a:rPr lang="fr-FR" dirty="0" err="1"/>
              <a:t>LogisticRegression</a:t>
            </a:r>
            <a:r>
              <a:rPr lang="fr-FR" dirty="0"/>
              <a:t> model</a:t>
            </a:r>
          </a:p>
          <a:p>
            <a:endParaRPr lang="fr-FR" dirty="0"/>
          </a:p>
        </p:txBody>
      </p:sp>
      <p:pic>
        <p:nvPicPr>
          <p:cNvPr id="9" name="Image 8">
            <a:extLst>
              <a:ext uri="{FF2B5EF4-FFF2-40B4-BE49-F238E27FC236}">
                <a16:creationId xmlns:a16="http://schemas.microsoft.com/office/drawing/2014/main" id="{37E047FD-9E3B-09D9-7C67-73139DE9A6BA}"/>
              </a:ext>
            </a:extLst>
          </p:cNvPr>
          <p:cNvPicPr>
            <a:picLocks noChangeAspect="1"/>
          </p:cNvPicPr>
          <p:nvPr/>
        </p:nvPicPr>
        <p:blipFill>
          <a:blip r:embed="rId3"/>
          <a:stretch>
            <a:fillRect/>
          </a:stretch>
        </p:blipFill>
        <p:spPr>
          <a:xfrm>
            <a:off x="1020337" y="3491366"/>
            <a:ext cx="5619244" cy="728421"/>
          </a:xfrm>
          <a:prstGeom prst="rect">
            <a:avLst/>
          </a:prstGeom>
        </p:spPr>
      </p:pic>
      <p:sp>
        <p:nvSpPr>
          <p:cNvPr id="10" name="ZoneTexte 9">
            <a:extLst>
              <a:ext uri="{FF2B5EF4-FFF2-40B4-BE49-F238E27FC236}">
                <a16:creationId xmlns:a16="http://schemas.microsoft.com/office/drawing/2014/main" id="{383B981A-C6A0-27AF-8838-280ACD00C8BE}"/>
              </a:ext>
            </a:extLst>
          </p:cNvPr>
          <p:cNvSpPr txBox="1"/>
          <p:nvPr/>
        </p:nvSpPr>
        <p:spPr>
          <a:xfrm>
            <a:off x="1020337" y="4602541"/>
            <a:ext cx="6099716" cy="369332"/>
          </a:xfrm>
          <a:prstGeom prst="rect">
            <a:avLst/>
          </a:prstGeom>
          <a:noFill/>
        </p:spPr>
        <p:txBody>
          <a:bodyPr wrap="square">
            <a:spAutoFit/>
          </a:bodyPr>
          <a:lstStyle/>
          <a:p>
            <a:r>
              <a:rPr lang="fr-FR" dirty="0" err="1"/>
              <a:t>We</a:t>
            </a:r>
            <a:r>
              <a:rPr lang="fr-FR" dirty="0"/>
              <a:t> </a:t>
            </a:r>
            <a:r>
              <a:rPr lang="fr-FR" dirty="0" err="1"/>
              <a:t>evaluate</a:t>
            </a:r>
            <a:r>
              <a:rPr lang="fr-FR" dirty="0"/>
              <a:t> the model : </a:t>
            </a:r>
          </a:p>
        </p:txBody>
      </p:sp>
      <p:pic>
        <p:nvPicPr>
          <p:cNvPr id="12" name="Image 11">
            <a:extLst>
              <a:ext uri="{FF2B5EF4-FFF2-40B4-BE49-F238E27FC236}">
                <a16:creationId xmlns:a16="http://schemas.microsoft.com/office/drawing/2014/main" id="{FDAEF9FB-AD6E-CA67-4842-F80EE4A149C1}"/>
              </a:ext>
            </a:extLst>
          </p:cNvPr>
          <p:cNvPicPr>
            <a:picLocks noChangeAspect="1"/>
          </p:cNvPicPr>
          <p:nvPr/>
        </p:nvPicPr>
        <p:blipFill>
          <a:blip r:embed="rId4"/>
          <a:stretch>
            <a:fillRect/>
          </a:stretch>
        </p:blipFill>
        <p:spPr>
          <a:xfrm>
            <a:off x="1020337" y="5252541"/>
            <a:ext cx="7343193" cy="369332"/>
          </a:xfrm>
          <a:prstGeom prst="rect">
            <a:avLst/>
          </a:prstGeom>
        </p:spPr>
      </p:pic>
    </p:spTree>
    <p:extLst>
      <p:ext uri="{BB962C8B-B14F-4D97-AF65-F5344CB8AC3E}">
        <p14:creationId xmlns:p14="http://schemas.microsoft.com/office/powerpoint/2010/main" val="3495905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9" name="Rectangle 2355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0270FC4-DB41-FEF0-1BC6-BD5149BBAAC3}"/>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Logistic Regression– confusion matrix</a:t>
            </a:r>
          </a:p>
        </p:txBody>
      </p:sp>
      <p:sp>
        <p:nvSpPr>
          <p:cNvPr id="23561" name="Rectangle 2356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563" name="Rectangle 2356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ZoneTexte 3">
            <a:extLst>
              <a:ext uri="{FF2B5EF4-FFF2-40B4-BE49-F238E27FC236}">
                <a16:creationId xmlns:a16="http://schemas.microsoft.com/office/drawing/2014/main" id="{0F980988-7AD3-8642-9ED3-E255A876F60B}"/>
              </a:ext>
            </a:extLst>
          </p:cNvPr>
          <p:cNvSpPr txBox="1"/>
          <p:nvPr/>
        </p:nvSpPr>
        <p:spPr>
          <a:xfrm>
            <a:off x="411480" y="2684095"/>
            <a:ext cx="4443154" cy="34928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True Negatives: The model correctly predicted 505 cases as negative class (0)</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False Positives: The model incorrectly predicted 26 cases as positive class (1)</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False Negatives: The model incorrectly predicted 47 cases as negative class (0)</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True Positives: The model correctly predicted 343 cases as positive class (1)</a:t>
            </a:r>
          </a:p>
        </p:txBody>
      </p:sp>
      <p:pic>
        <p:nvPicPr>
          <p:cNvPr id="23554" name="Picture 2">
            <a:extLst>
              <a:ext uri="{FF2B5EF4-FFF2-40B4-BE49-F238E27FC236}">
                <a16:creationId xmlns:a16="http://schemas.microsoft.com/office/drawing/2014/main" id="{9C5C62FC-3FC5-14B2-2621-BC65C391E7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85816" y="696345"/>
            <a:ext cx="6440424" cy="540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964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BA0AC03-E46D-274C-A67A-5DBC1F467F4A}"/>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marL="742950" indent="-742950"/>
            <a:r>
              <a:rPr lang="en-US" sz="2900" b="1" u="sng" kern="1200" dirty="0">
                <a:solidFill>
                  <a:schemeClr val="tx1"/>
                </a:solidFill>
                <a:latin typeface="+mj-lt"/>
                <a:ea typeface="+mj-ea"/>
                <a:cs typeface="+mj-cs"/>
              </a:rPr>
              <a:t>Table of contents</a:t>
            </a:r>
            <a:br>
              <a:rPr lang="en-US" sz="2900" b="1" kern="1200" dirty="0">
                <a:solidFill>
                  <a:schemeClr val="tx1"/>
                </a:solidFill>
                <a:latin typeface="+mj-lt"/>
                <a:ea typeface="+mj-ea"/>
                <a:cs typeface="+mj-cs"/>
              </a:rPr>
            </a:b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1. Data pre-processing</a:t>
            </a: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2.Data visualization</a:t>
            </a: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3.Modeling</a:t>
            </a: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4.Comparative Analysis of Model Performance Metrics</a:t>
            </a:r>
          </a:p>
        </p:txBody>
      </p:sp>
      <p:cxnSp>
        <p:nvCxnSpPr>
          <p:cNvPr id="42" name="Straight Connector 4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16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28" name="Rectangle 26627">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CC454A7-5C0C-3473-A249-4DB97D8953D0}"/>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a:solidFill>
                  <a:schemeClr val="tx1"/>
                </a:solidFill>
                <a:latin typeface="+mj-lt"/>
                <a:ea typeface="+mj-ea"/>
                <a:cs typeface="+mj-cs"/>
              </a:rPr>
              <a:t>Logistic Regression– ROC curve</a:t>
            </a:r>
          </a:p>
        </p:txBody>
      </p:sp>
      <p:sp>
        <p:nvSpPr>
          <p:cNvPr id="26629" name="Rectangle 26628">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0" name="Rectangle 266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a:extLst>
              <a:ext uri="{FF2B5EF4-FFF2-40B4-BE49-F238E27FC236}">
                <a16:creationId xmlns:a16="http://schemas.microsoft.com/office/drawing/2014/main" id="{232E90DC-8F2D-6D47-C7C0-873B8ABD8B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1257" y="2298709"/>
            <a:ext cx="5176797" cy="407672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D332580-A6FD-C84A-9ECC-1DF6518BA0AF}"/>
              </a:ext>
            </a:extLst>
          </p:cNvPr>
          <p:cNvSpPr txBox="1"/>
          <p:nvPr/>
        </p:nvSpPr>
        <p:spPr>
          <a:xfrm>
            <a:off x="6406429" y="2599509"/>
            <a:ext cx="4530898" cy="3639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The AUC (Area Under Curve) is 0.9702, which is very high, indicating a strong ability of the model to distinguish between positive and negative classes.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The curve deviates significantly from the diagonal line (representing a random model), which is indicative of good performance.</a:t>
            </a:r>
          </a:p>
        </p:txBody>
      </p:sp>
      <p:sp>
        <p:nvSpPr>
          <p:cNvPr id="26632" name="Rectangle 26631">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851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5" name="Rectangle 276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98135D5-CFCC-7F0C-073F-2E671F791A2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Logistic Regression– Learning curve</a:t>
            </a:r>
          </a:p>
        </p:txBody>
      </p:sp>
      <p:sp>
        <p:nvSpPr>
          <p:cNvPr id="276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C41DABCE-7283-B915-E5CF-4B772B372251}"/>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The accuracy on the training set slightly decreases as the size of the training set increases, which may indicate that the model is slightly overfitting on small datasets.</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The accuracy on the validation set initially increases with the size of the training set but starts to stabilize, indicating that adding more data enhances the model's ability to generalize, up to a certain point.</a:t>
            </a:r>
          </a:p>
        </p:txBody>
      </p:sp>
      <p:pic>
        <p:nvPicPr>
          <p:cNvPr id="27650" name="Picture 2">
            <a:extLst>
              <a:ext uri="{FF2B5EF4-FFF2-40B4-BE49-F238E27FC236}">
                <a16:creationId xmlns:a16="http://schemas.microsoft.com/office/drawing/2014/main" id="{DC2961CB-0EAC-C8D5-207F-4EDB642BB5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762438"/>
            <a:ext cx="6903720" cy="533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235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9AC6904-6295-46B0-DC94-6A68EA91D98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200" b="1" kern="1200">
                <a:solidFill>
                  <a:schemeClr val="tx1"/>
                </a:solidFill>
                <a:latin typeface="+mj-lt"/>
                <a:ea typeface="+mj-ea"/>
                <a:cs typeface="+mj-cs"/>
              </a:rPr>
              <a:t> 4. Comparative Analysis of Model Performance Metrics </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E304319E-F718-61C2-5767-411FFFAEE240}"/>
              </a:ext>
            </a:extLst>
          </p:cNvPr>
          <p:cNvSpPr txBox="1"/>
          <p:nvPr/>
        </p:nvSpPr>
        <p:spPr>
          <a:xfrm>
            <a:off x="669036" y="2240915"/>
            <a:ext cx="10515600" cy="4251960"/>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200" dirty="0"/>
              <a:t>For each model, we will assess and compare the following metrics.</a:t>
            </a:r>
          </a:p>
          <a:p>
            <a:pPr marL="0" indent="-228600">
              <a:lnSpc>
                <a:spcPct val="90000"/>
              </a:lnSpc>
              <a:spcAft>
                <a:spcPts val="600"/>
              </a:spcAft>
              <a:buFont typeface="Arial" panose="020B0604020202020204" pitchFamily="34" charset="0"/>
              <a:buChar char="•"/>
            </a:pPr>
            <a:endParaRPr lang="en-US" sz="2200" dirty="0"/>
          </a:p>
          <a:p>
            <a:pPr marL="0"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Metrics comparison: </a:t>
            </a:r>
          </a:p>
          <a:p>
            <a:pPr>
              <a:lnSpc>
                <a:spcPct val="90000"/>
              </a:lnSpc>
              <a:spcAft>
                <a:spcPts val="600"/>
              </a:spcAft>
            </a:pPr>
            <a:r>
              <a:rPr lang="en-US" sz="2200" dirty="0"/>
              <a:t>- Accuracy </a:t>
            </a:r>
          </a:p>
          <a:p>
            <a:pPr>
              <a:lnSpc>
                <a:spcPct val="90000"/>
              </a:lnSpc>
              <a:spcAft>
                <a:spcPts val="600"/>
              </a:spcAft>
            </a:pPr>
            <a:r>
              <a:rPr lang="en-US" sz="2200" dirty="0"/>
              <a:t>- AUC-ROC </a:t>
            </a:r>
          </a:p>
          <a:p>
            <a:pPr>
              <a:lnSpc>
                <a:spcPct val="90000"/>
              </a:lnSpc>
              <a:spcAft>
                <a:spcPts val="600"/>
              </a:spcAft>
            </a:pPr>
            <a:endParaRPr lang="en-US" sz="2200" dirty="0"/>
          </a:p>
          <a:p>
            <a:pPr marL="0" indent="-228600">
              <a:lnSpc>
                <a:spcPct val="90000"/>
              </a:lnSpc>
              <a:spcAft>
                <a:spcPts val="600"/>
              </a:spcAft>
              <a:buFont typeface="Arial" panose="020B0604020202020204" pitchFamily="34" charset="0"/>
              <a:buChar char="•"/>
            </a:pPr>
            <a:r>
              <a:rPr lang="en-US" sz="2200" dirty="0"/>
              <a:t>We use the AUC-ROC as a metric because this metric is used for binary classification.</a:t>
            </a:r>
          </a:p>
          <a:p>
            <a:pPr indent="-228600">
              <a:lnSpc>
                <a:spcPct val="90000"/>
              </a:lnSpc>
              <a:spcAft>
                <a:spcPts val="600"/>
              </a:spcAft>
              <a:buFont typeface="Arial" panose="020B0604020202020204" pitchFamily="34" charset="0"/>
              <a:buChar char="•"/>
            </a:pPr>
            <a:r>
              <a:rPr lang="en-US" sz="2200" dirty="0"/>
              <a:t>Our subject is based on this type of classification </a:t>
            </a:r>
          </a:p>
        </p:txBody>
      </p:sp>
    </p:spTree>
    <p:extLst>
      <p:ext uri="{BB962C8B-B14F-4D97-AF65-F5344CB8AC3E}">
        <p14:creationId xmlns:p14="http://schemas.microsoft.com/office/powerpoint/2010/main" val="318506577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A93A60-BE20-91BE-1E8F-42E8A8682BAE}"/>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sz="3200" kern="1200">
                <a:solidFill>
                  <a:schemeClr val="tx1"/>
                </a:solidFill>
                <a:latin typeface="+mj-lt"/>
                <a:ea typeface="+mj-ea"/>
                <a:cs typeface="+mj-cs"/>
              </a:rPr>
              <a:t>4.1 Accuracy</a:t>
            </a:r>
          </a:p>
        </p:txBody>
      </p:sp>
      <p:sp>
        <p:nvSpPr>
          <p:cNvPr id="9" name="Rectangle 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70AB50B-F2C8-475F-CAF0-DBC569D06E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69235" y="1013549"/>
            <a:ext cx="6221895" cy="48375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C716D3C4-C904-22BD-7AF7-F7066D0FBAD8}"/>
              </a:ext>
            </a:extLst>
          </p:cNvPr>
          <p:cNvSpPr txBox="1"/>
          <p:nvPr/>
        </p:nvSpPr>
        <p:spPr>
          <a:xfrm>
            <a:off x="8153400" y="2543364"/>
            <a:ext cx="3434180" cy="35990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900"/>
              <a:t>This chart suggests that XGBoost and RandomForestClassifier are the most performing models for this data, with an accuracy exceeding 95%. </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The SVC also demonstrates good performance, albeit slightly lower, and logistic regression has the lowest accuracy, although still above 92%.</a:t>
            </a:r>
          </a:p>
        </p:txBody>
      </p:sp>
    </p:spTree>
    <p:extLst>
      <p:ext uri="{BB962C8B-B14F-4D97-AF65-F5344CB8AC3E}">
        <p14:creationId xmlns:p14="http://schemas.microsoft.com/office/powerpoint/2010/main" val="3883112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D6D72-A07D-391E-FA1E-F1BCF7A58826}"/>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sz="3200" kern="1200">
                <a:solidFill>
                  <a:schemeClr val="tx1"/>
                </a:solidFill>
                <a:latin typeface="+mj-lt"/>
                <a:ea typeface="+mj-ea"/>
                <a:cs typeface="+mj-cs"/>
              </a:rPr>
              <a:t>4.2 AUC</a:t>
            </a:r>
          </a:p>
        </p:txBody>
      </p:sp>
      <p:sp>
        <p:nvSpPr>
          <p:cNvPr id="10246" name="Rectangle 10245">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Une image contenant texte, capture d’écran, diagramme, Tracé&#10;&#10;Description générée automatiquement">
            <a:extLst>
              <a:ext uri="{FF2B5EF4-FFF2-40B4-BE49-F238E27FC236}">
                <a16:creationId xmlns:a16="http://schemas.microsoft.com/office/drawing/2014/main" id="{5033D81D-14B2-30BB-81F0-1BFC0B92C9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9235" y="858002"/>
            <a:ext cx="6221895" cy="5148618"/>
          </a:xfrm>
          <a:prstGeom prst="rect">
            <a:avLst/>
          </a:prstGeom>
          <a:noFill/>
          <a:extLst>
            <a:ext uri="{909E8E84-426E-40DD-AFC4-6F175D3DCCD1}">
              <a14:hiddenFill xmlns:a14="http://schemas.microsoft.com/office/drawing/2010/main">
                <a:solidFill>
                  <a:srgbClr val="FFFFFF"/>
                </a:solidFill>
              </a14:hiddenFill>
            </a:ext>
          </a:extLst>
        </p:spPr>
      </p:pic>
      <p:cxnSp>
        <p:nvCxnSpPr>
          <p:cNvPr id="10247" name="Straight Connector 1025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6E266917-0F6F-CEAC-A373-0DB19F8A42C9}"/>
              </a:ext>
            </a:extLst>
          </p:cNvPr>
          <p:cNvSpPr txBox="1"/>
          <p:nvPr/>
        </p:nvSpPr>
        <p:spPr>
          <a:xfrm>
            <a:off x="8153400" y="2543364"/>
            <a:ext cx="3434180" cy="35990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All models exhibit high AUC scores, indicating that they are all quite effective at correctly classifying positive and negative instances. </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XGBoost and RandomForestClassifier slightly outperform the others.</a:t>
            </a:r>
          </a:p>
        </p:txBody>
      </p:sp>
    </p:spTree>
    <p:extLst>
      <p:ext uri="{BB962C8B-B14F-4D97-AF65-F5344CB8AC3E}">
        <p14:creationId xmlns:p14="http://schemas.microsoft.com/office/powerpoint/2010/main" val="487136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2834339-2337-BDF6-CD47-B555C581F779}"/>
              </a:ext>
            </a:extLst>
          </p:cNvPr>
          <p:cNvSpPr>
            <a:spLocks noGrp="1"/>
          </p:cNvSpPr>
          <p:nvPr>
            <p:ph type="title"/>
          </p:nvPr>
        </p:nvSpPr>
        <p:spPr>
          <a:xfrm>
            <a:off x="686834" y="1153572"/>
            <a:ext cx="3200400" cy="4461163"/>
          </a:xfrm>
        </p:spPr>
        <p:txBody>
          <a:bodyPr>
            <a:normAutofit/>
          </a:bodyPr>
          <a:lstStyle/>
          <a:p>
            <a:r>
              <a:rPr lang="fr-FR">
                <a:solidFill>
                  <a:srgbClr val="FFFFFF"/>
                </a:solidFill>
              </a:rPr>
              <a:t>Conclusion:</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space réservé du contenu 2">
            <a:extLst>
              <a:ext uri="{FF2B5EF4-FFF2-40B4-BE49-F238E27FC236}">
                <a16:creationId xmlns:a16="http://schemas.microsoft.com/office/drawing/2014/main" id="{E8FA3E4F-AC66-E148-3DD8-7B68B65C9A3F}"/>
              </a:ext>
            </a:extLst>
          </p:cNvPr>
          <p:cNvSpPr>
            <a:spLocks noGrp="1"/>
          </p:cNvSpPr>
          <p:nvPr>
            <p:ph idx="1"/>
          </p:nvPr>
        </p:nvSpPr>
        <p:spPr>
          <a:xfrm>
            <a:off x="4447308" y="591344"/>
            <a:ext cx="6906491" cy="5585619"/>
          </a:xfrm>
        </p:spPr>
        <p:txBody>
          <a:bodyPr anchor="ctr">
            <a:normAutofit/>
          </a:bodyPr>
          <a:lstStyle/>
          <a:p>
            <a:pPr marL="0" indent="0">
              <a:buNone/>
            </a:pPr>
            <a:r>
              <a:rPr lang="en-US" sz="2200" dirty="0"/>
              <a:t>Model Evaluation : </a:t>
            </a:r>
          </a:p>
          <a:p>
            <a:pPr marL="0" indent="0">
              <a:buNone/>
            </a:pPr>
            <a:endParaRPr lang="en-US" sz="2200" dirty="0"/>
          </a:p>
          <a:p>
            <a:pPr marL="0" indent="0">
              <a:buNone/>
            </a:pPr>
            <a:r>
              <a:rPr lang="en-US" sz="2200" dirty="0" err="1"/>
              <a:t>XGBoost</a:t>
            </a:r>
            <a:r>
              <a:rPr lang="en-US" sz="2200" dirty="0"/>
              <a:t> emerges as the most pertinent model, boasting the highest AUC and accuracy.</a:t>
            </a:r>
          </a:p>
          <a:p>
            <a:pPr marL="0" indent="0">
              <a:buNone/>
            </a:pPr>
            <a:r>
              <a:rPr lang="en-US" sz="2200" dirty="0"/>
              <a:t> Its learning curve indicates strong performance and generalization to new data. </a:t>
            </a:r>
          </a:p>
          <a:p>
            <a:pPr marL="0" indent="0">
              <a:buNone/>
            </a:pPr>
            <a:r>
              <a:rPr lang="en-US" sz="2200" dirty="0"/>
              <a:t>Other models, while performing well, don't surpass </a:t>
            </a:r>
            <a:r>
              <a:rPr lang="en-US" sz="2200" dirty="0" err="1"/>
              <a:t>XGBoost</a:t>
            </a:r>
            <a:r>
              <a:rPr lang="en-US" sz="2200" dirty="0"/>
              <a:t> in these metrics.</a:t>
            </a:r>
            <a:endParaRPr lang="fr-FR" sz="2200" dirty="0"/>
          </a:p>
        </p:txBody>
      </p:sp>
    </p:spTree>
    <p:extLst>
      <p:ext uri="{BB962C8B-B14F-4D97-AF65-F5344CB8AC3E}">
        <p14:creationId xmlns:p14="http://schemas.microsoft.com/office/powerpoint/2010/main" val="17028952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F262865-9590-F328-0D5B-84AD947D1D83}"/>
              </a:ext>
            </a:extLst>
          </p:cNvPr>
          <p:cNvPicPr>
            <a:picLocks noChangeAspect="1"/>
          </p:cNvPicPr>
          <p:nvPr/>
        </p:nvPicPr>
        <p:blipFill>
          <a:blip r:embed="rId2"/>
          <a:stretch>
            <a:fillRect/>
          </a:stretch>
        </p:blipFill>
        <p:spPr>
          <a:xfrm>
            <a:off x="2131325" y="164057"/>
            <a:ext cx="8065826" cy="1025288"/>
          </a:xfrm>
          <a:prstGeom prst="rect">
            <a:avLst/>
          </a:prstGeom>
        </p:spPr>
      </p:pic>
      <p:pic>
        <p:nvPicPr>
          <p:cNvPr id="6" name="Image 5">
            <a:extLst>
              <a:ext uri="{FF2B5EF4-FFF2-40B4-BE49-F238E27FC236}">
                <a16:creationId xmlns:a16="http://schemas.microsoft.com/office/drawing/2014/main" id="{81D0951D-0644-20D5-2B85-0C496705E42F}"/>
              </a:ext>
            </a:extLst>
          </p:cNvPr>
          <p:cNvPicPr>
            <a:picLocks noChangeAspect="1"/>
          </p:cNvPicPr>
          <p:nvPr/>
        </p:nvPicPr>
        <p:blipFill>
          <a:blip r:embed="rId3"/>
          <a:stretch>
            <a:fillRect/>
          </a:stretch>
        </p:blipFill>
        <p:spPr>
          <a:xfrm>
            <a:off x="4087505" y="1106916"/>
            <a:ext cx="3357348" cy="3347629"/>
          </a:xfrm>
          <a:prstGeom prst="rect">
            <a:avLst/>
          </a:prstGeom>
        </p:spPr>
      </p:pic>
      <p:pic>
        <p:nvPicPr>
          <p:cNvPr id="7" name="Image 6">
            <a:extLst>
              <a:ext uri="{FF2B5EF4-FFF2-40B4-BE49-F238E27FC236}">
                <a16:creationId xmlns:a16="http://schemas.microsoft.com/office/drawing/2014/main" id="{77BA6AE1-CADF-D5FB-3A7A-8CF60782D94D}"/>
              </a:ext>
            </a:extLst>
          </p:cNvPr>
          <p:cNvPicPr>
            <a:picLocks noChangeAspect="1"/>
          </p:cNvPicPr>
          <p:nvPr/>
        </p:nvPicPr>
        <p:blipFill>
          <a:blip r:embed="rId4"/>
          <a:stretch>
            <a:fillRect/>
          </a:stretch>
        </p:blipFill>
        <p:spPr>
          <a:xfrm>
            <a:off x="3291385" y="4667078"/>
            <a:ext cx="5165677" cy="1595426"/>
          </a:xfrm>
          <a:prstGeom prst="rect">
            <a:avLst/>
          </a:prstGeom>
        </p:spPr>
      </p:pic>
    </p:spTree>
    <p:extLst>
      <p:ext uri="{BB962C8B-B14F-4D97-AF65-F5344CB8AC3E}">
        <p14:creationId xmlns:p14="http://schemas.microsoft.com/office/powerpoint/2010/main" val="23543035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B78BF-64B9-81E9-32F1-152DA8F92D84}"/>
              </a:ext>
            </a:extLst>
          </p:cNvPr>
          <p:cNvSpPr>
            <a:spLocks noGrp="1"/>
          </p:cNvSpPr>
          <p:nvPr>
            <p:ph type="title"/>
          </p:nvPr>
        </p:nvSpPr>
        <p:spPr/>
        <p:txBody>
          <a:bodyPr/>
          <a:lstStyle/>
          <a:p>
            <a:r>
              <a:rPr lang="fr-FR" err="1">
                <a:ea typeface="Calibri Light"/>
                <a:cs typeface="Calibri Light"/>
              </a:rPr>
              <a:t>Let's</a:t>
            </a:r>
            <a:r>
              <a:rPr lang="fr-FR">
                <a:ea typeface="Calibri Light"/>
                <a:cs typeface="Calibri Light"/>
              </a:rPr>
              <a:t> </a:t>
            </a:r>
            <a:r>
              <a:rPr lang="fr-FR" err="1">
                <a:ea typeface="Calibri Light"/>
                <a:cs typeface="Calibri Light"/>
              </a:rPr>
              <a:t>play</a:t>
            </a:r>
            <a:r>
              <a:rPr lang="fr-FR" sz="3200">
                <a:ea typeface="Calibri Light"/>
                <a:cs typeface="Calibri Light"/>
              </a:rPr>
              <a:t> </a:t>
            </a:r>
            <a:r>
              <a:rPr lang="fr-FR" sz="3200">
                <a:solidFill>
                  <a:srgbClr val="000000"/>
                </a:solidFill>
                <a:ea typeface="+mj-lt"/>
                <a:cs typeface="+mj-lt"/>
              </a:rPr>
              <a:t> </a:t>
            </a:r>
            <a:r>
              <a:rPr lang="fr-FR" sz="3200">
                <a:solidFill>
                  <a:srgbClr val="31333F"/>
                </a:solidFill>
                <a:ea typeface="+mj-lt"/>
                <a:cs typeface="+mj-lt"/>
              </a:rPr>
              <a:t>😉</a:t>
            </a:r>
            <a:endParaRPr lang="fr-FR" sz="3200"/>
          </a:p>
        </p:txBody>
      </p:sp>
      <p:pic>
        <p:nvPicPr>
          <p:cNvPr id="6" name="Espace réservé du contenu 5" descr="Une image contenant texte, capture d’écran, Police&#10;&#10;Description générée automatiquement">
            <a:extLst>
              <a:ext uri="{FF2B5EF4-FFF2-40B4-BE49-F238E27FC236}">
                <a16:creationId xmlns:a16="http://schemas.microsoft.com/office/drawing/2014/main" id="{6020209E-1848-0BC7-3D8A-3B6477DBBB9A}"/>
              </a:ext>
            </a:extLst>
          </p:cNvPr>
          <p:cNvPicPr>
            <a:picLocks noGrp="1" noChangeAspect="1"/>
          </p:cNvPicPr>
          <p:nvPr>
            <p:ph sz="half" idx="2"/>
          </p:nvPr>
        </p:nvPicPr>
        <p:blipFill>
          <a:blip r:embed="rId2"/>
          <a:stretch>
            <a:fillRect/>
          </a:stretch>
        </p:blipFill>
        <p:spPr>
          <a:xfrm>
            <a:off x="6687960" y="2041715"/>
            <a:ext cx="4491273" cy="3987398"/>
          </a:xfrm>
        </p:spPr>
      </p:pic>
      <p:pic>
        <p:nvPicPr>
          <p:cNvPr id="9" name="Espace réservé du contenu 8" descr="Une image contenant texte, capture d’écran, Police&#10;&#10;Description générée automatiquement">
            <a:extLst>
              <a:ext uri="{FF2B5EF4-FFF2-40B4-BE49-F238E27FC236}">
                <a16:creationId xmlns:a16="http://schemas.microsoft.com/office/drawing/2014/main" id="{B0973337-F305-65AE-761D-507900BAAFED}"/>
              </a:ext>
            </a:extLst>
          </p:cNvPr>
          <p:cNvPicPr>
            <a:picLocks noGrp="1" noChangeAspect="1"/>
          </p:cNvPicPr>
          <p:nvPr>
            <p:ph sz="half" idx="1"/>
          </p:nvPr>
        </p:nvPicPr>
        <p:blipFill>
          <a:blip r:embed="rId3"/>
          <a:stretch>
            <a:fillRect/>
          </a:stretch>
        </p:blipFill>
        <p:spPr>
          <a:xfrm>
            <a:off x="639849" y="2317726"/>
            <a:ext cx="5675673" cy="3429497"/>
          </a:xfrm>
        </p:spPr>
      </p:pic>
    </p:spTree>
    <p:extLst>
      <p:ext uri="{BB962C8B-B14F-4D97-AF65-F5344CB8AC3E}">
        <p14:creationId xmlns:p14="http://schemas.microsoft.com/office/powerpoint/2010/main" val="6745134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823" name="Rectangle 338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E1202CB-5045-1FDD-1484-12713B066DD6}"/>
              </a:ext>
            </a:extLst>
          </p:cNvPr>
          <p:cNvSpPr>
            <a:spLocks noGrp="1"/>
          </p:cNvSpPr>
          <p:nvPr>
            <p:ph type="title"/>
          </p:nvPr>
        </p:nvSpPr>
        <p:spPr>
          <a:xfrm>
            <a:off x="640080" y="325369"/>
            <a:ext cx="4368602" cy="1956841"/>
          </a:xfrm>
        </p:spPr>
        <p:txBody>
          <a:bodyPr anchor="b">
            <a:normAutofit/>
          </a:bodyPr>
          <a:lstStyle/>
          <a:p>
            <a:r>
              <a:rPr lang="fr-FR" sz="5400" b="1"/>
              <a:t>1.</a:t>
            </a:r>
            <a:r>
              <a:rPr lang="en-US" sz="5400" b="1"/>
              <a:t> Data pre-processing</a:t>
            </a:r>
            <a:endParaRPr lang="fr-FR" sz="5400" b="1"/>
          </a:p>
        </p:txBody>
      </p:sp>
      <p:sp>
        <p:nvSpPr>
          <p:cNvPr id="338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7DF71CE2-D952-4950-2BE5-3FD72DE8E35F}"/>
              </a:ext>
            </a:extLst>
          </p:cNvPr>
          <p:cNvSpPr>
            <a:spLocks noGrp="1"/>
          </p:cNvSpPr>
          <p:nvPr>
            <p:ph idx="1"/>
          </p:nvPr>
        </p:nvSpPr>
        <p:spPr>
          <a:xfrm>
            <a:off x="640080" y="2872899"/>
            <a:ext cx="4243589" cy="3320668"/>
          </a:xfrm>
        </p:spPr>
        <p:txBody>
          <a:bodyPr>
            <a:normAutofit/>
          </a:bodyPr>
          <a:lstStyle/>
          <a:p>
            <a:r>
              <a:rPr lang="fr-FR" sz="2200"/>
              <a:t>Encoding, normalization, imputation…</a:t>
            </a:r>
          </a:p>
          <a:p>
            <a:pPr marL="0" indent="0">
              <a:buNone/>
            </a:pPr>
            <a:endParaRPr lang="fr-FR" sz="2200"/>
          </a:p>
          <a:p>
            <a:endParaRPr lang="fr-FR" sz="2200"/>
          </a:p>
          <a:p>
            <a:endParaRPr lang="fr-FR" sz="2200"/>
          </a:p>
        </p:txBody>
      </p:sp>
      <p:pic>
        <p:nvPicPr>
          <p:cNvPr id="33794" name="Picture 2" descr="data pre processing">
            <a:extLst>
              <a:ext uri="{FF2B5EF4-FFF2-40B4-BE49-F238E27FC236}">
                <a16:creationId xmlns:a16="http://schemas.microsoft.com/office/drawing/2014/main" id="{C198BA47-944A-BFA3-F023-13F8A3DE74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44972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3DD607-0CDC-8205-4466-A38CA8309F61}"/>
              </a:ext>
            </a:extLst>
          </p:cNvPr>
          <p:cNvSpPr>
            <a:spLocks noGrp="1"/>
          </p:cNvSpPr>
          <p:nvPr>
            <p:ph type="title"/>
          </p:nvPr>
        </p:nvSpPr>
        <p:spPr>
          <a:xfrm>
            <a:off x="838200" y="365126"/>
            <a:ext cx="10515600" cy="796018"/>
          </a:xfrm>
        </p:spPr>
        <p:txBody>
          <a:bodyPr/>
          <a:lstStyle/>
          <a:p>
            <a:r>
              <a:rPr lang="fr-FR"/>
              <a:t>1.1 Load Dataset</a:t>
            </a:r>
            <a:endParaRPr lang="fr-FR" dirty="0"/>
          </a:p>
        </p:txBody>
      </p:sp>
      <p:pic>
        <p:nvPicPr>
          <p:cNvPr id="4" name="Espace réservé du contenu 3" descr="Une image contenant texte, capture d’écran, Police, nombre&#10;&#10;Description générée automatiquement">
            <a:extLst>
              <a:ext uri="{FF2B5EF4-FFF2-40B4-BE49-F238E27FC236}">
                <a16:creationId xmlns:a16="http://schemas.microsoft.com/office/drawing/2014/main" id="{BE729ABE-CAE6-F1CA-E780-BCBA1A545674}"/>
              </a:ext>
            </a:extLst>
          </p:cNvPr>
          <p:cNvPicPr>
            <a:picLocks noGrp="1" noChangeAspect="1"/>
          </p:cNvPicPr>
          <p:nvPr>
            <p:ph idx="1"/>
          </p:nvPr>
        </p:nvPicPr>
        <p:blipFill>
          <a:blip r:embed="rId2"/>
          <a:stretch>
            <a:fillRect/>
          </a:stretch>
        </p:blipFill>
        <p:spPr>
          <a:xfrm>
            <a:off x="717884" y="1791427"/>
            <a:ext cx="10515600" cy="2307523"/>
          </a:xfrm>
        </p:spPr>
      </p:pic>
      <p:pic>
        <p:nvPicPr>
          <p:cNvPr id="6" name="Image 5" descr="Une image contenant texte, capture d’écran, Police, nombre&#10;&#10;Description générée automatiquement">
            <a:extLst>
              <a:ext uri="{FF2B5EF4-FFF2-40B4-BE49-F238E27FC236}">
                <a16:creationId xmlns:a16="http://schemas.microsoft.com/office/drawing/2014/main" id="{E707011C-CB2C-BF79-A3D6-C83AA994AD9A}"/>
              </a:ext>
            </a:extLst>
          </p:cNvPr>
          <p:cNvPicPr>
            <a:picLocks noChangeAspect="1"/>
          </p:cNvPicPr>
          <p:nvPr/>
        </p:nvPicPr>
        <p:blipFill>
          <a:blip r:embed="rId3"/>
          <a:stretch>
            <a:fillRect/>
          </a:stretch>
        </p:blipFill>
        <p:spPr>
          <a:xfrm>
            <a:off x="834190" y="4415388"/>
            <a:ext cx="10496884" cy="1984277"/>
          </a:xfrm>
          <a:prstGeom prst="rect">
            <a:avLst/>
          </a:prstGeom>
        </p:spPr>
      </p:pic>
      <p:sp>
        <p:nvSpPr>
          <p:cNvPr id="7" name="ZoneTexte 6">
            <a:extLst>
              <a:ext uri="{FF2B5EF4-FFF2-40B4-BE49-F238E27FC236}">
                <a16:creationId xmlns:a16="http://schemas.microsoft.com/office/drawing/2014/main" id="{0E1F4132-25CF-4EF2-6DB8-815FA0268140}"/>
              </a:ext>
            </a:extLst>
          </p:cNvPr>
          <p:cNvSpPr txBox="1"/>
          <p:nvPr/>
        </p:nvSpPr>
        <p:spPr>
          <a:xfrm>
            <a:off x="5821946" y="3789947"/>
            <a:ext cx="13234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800">
                <a:cs typeface="Calibri"/>
              </a:rPr>
              <a:t>...</a:t>
            </a:r>
            <a:endParaRPr lang="fr-FR" sz="2800"/>
          </a:p>
        </p:txBody>
      </p:sp>
    </p:spTree>
    <p:extLst>
      <p:ext uri="{BB962C8B-B14F-4D97-AF65-F5344CB8AC3E}">
        <p14:creationId xmlns:p14="http://schemas.microsoft.com/office/powerpoint/2010/main" val="144230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6624B75-E935-4811-3FA6-D3F29587FE00}"/>
              </a:ext>
            </a:extLst>
          </p:cNvPr>
          <p:cNvSpPr>
            <a:spLocks noGrp="1"/>
          </p:cNvSpPr>
          <p:nvPr>
            <p:ph type="title"/>
          </p:nvPr>
        </p:nvSpPr>
        <p:spPr>
          <a:xfrm>
            <a:off x="686834" y="1153572"/>
            <a:ext cx="3200400" cy="4461163"/>
          </a:xfrm>
        </p:spPr>
        <p:txBody>
          <a:bodyPr>
            <a:normAutofit/>
          </a:bodyPr>
          <a:lstStyle/>
          <a:p>
            <a:r>
              <a:rPr lang="fr-FR" b="1">
                <a:solidFill>
                  <a:srgbClr val="FFFFFF"/>
                </a:solidFill>
                <a:cs typeface="Calibri Light"/>
              </a:rPr>
              <a:t>Column descriptions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9E7D51FB-01E4-058D-2CC7-81F09C830DE8}"/>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fr-FR" dirty="0">
                <a:ea typeface="+mn-lt"/>
                <a:cs typeface="+mn-lt"/>
              </a:rPr>
              <a:t>Word Frequency:                 	</a:t>
            </a:r>
            <a:r>
              <a:rPr lang="fr-FR" dirty="0" err="1">
                <a:ea typeface="+mn-lt"/>
                <a:cs typeface="+mn-lt"/>
              </a:rPr>
              <a:t>word_freq_WORD</a:t>
            </a:r>
            <a:endParaRPr lang="fr-FR" dirty="0">
              <a:ea typeface="+mn-lt"/>
              <a:cs typeface="+mn-lt"/>
            </a:endParaRPr>
          </a:p>
          <a:p>
            <a:pPr marL="0" indent="0">
              <a:buNone/>
            </a:pPr>
            <a:endParaRPr lang="fr-FR" dirty="0">
              <a:ea typeface="+mn-lt"/>
              <a:cs typeface="+mn-lt"/>
            </a:endParaRPr>
          </a:p>
          <a:p>
            <a:r>
              <a:rPr lang="fr-FR" dirty="0" err="1">
                <a:ea typeface="+mn-lt"/>
                <a:cs typeface="+mn-lt"/>
              </a:rPr>
              <a:t>Character</a:t>
            </a:r>
            <a:r>
              <a:rPr lang="fr-FR" dirty="0">
                <a:ea typeface="+mn-lt"/>
                <a:cs typeface="+mn-lt"/>
              </a:rPr>
              <a:t> Frequency:</a:t>
            </a:r>
            <a:r>
              <a:rPr lang="fr-FR" dirty="0">
                <a:cs typeface="Calibri"/>
              </a:rPr>
              <a:t>          </a:t>
            </a:r>
          </a:p>
          <a:p>
            <a:pPr marL="0" indent="0">
              <a:buNone/>
            </a:pPr>
            <a:r>
              <a:rPr lang="fr-FR" dirty="0">
                <a:ea typeface="+mn-lt"/>
                <a:cs typeface="Calibri"/>
              </a:rPr>
              <a:t>	</a:t>
            </a:r>
            <a:r>
              <a:rPr lang="fr-FR" dirty="0" err="1">
                <a:ea typeface="+mn-lt"/>
                <a:cs typeface="+mn-lt"/>
              </a:rPr>
              <a:t>char_freq_CHAR</a:t>
            </a:r>
            <a:endParaRPr lang="fr-FR" dirty="0">
              <a:ea typeface="+mn-lt"/>
              <a:cs typeface="+mn-lt"/>
            </a:endParaRPr>
          </a:p>
          <a:p>
            <a:pPr marL="0" indent="0">
              <a:buNone/>
            </a:pPr>
            <a:endParaRPr lang="fr-FR" dirty="0">
              <a:ea typeface="+mn-lt"/>
              <a:cs typeface="+mn-lt"/>
            </a:endParaRPr>
          </a:p>
          <a:p>
            <a:r>
              <a:rPr lang="fr-FR" dirty="0" err="1">
                <a:ea typeface="+mn-lt"/>
                <a:cs typeface="+mn-lt"/>
              </a:rPr>
              <a:t>Sequence</a:t>
            </a:r>
            <a:r>
              <a:rPr lang="fr-FR" dirty="0">
                <a:ea typeface="+mn-lt"/>
                <a:cs typeface="+mn-lt"/>
              </a:rPr>
              <a:t> </a:t>
            </a:r>
            <a:r>
              <a:rPr lang="fr-FR" dirty="0" err="1">
                <a:ea typeface="+mn-lt"/>
                <a:cs typeface="+mn-lt"/>
              </a:rPr>
              <a:t>Length</a:t>
            </a:r>
            <a:r>
              <a:rPr lang="fr-FR" dirty="0">
                <a:ea typeface="+mn-lt"/>
                <a:cs typeface="+mn-lt"/>
              </a:rPr>
              <a:t>:                 	</a:t>
            </a:r>
            <a:r>
              <a:rPr lang="fr-FR" dirty="0" err="1">
                <a:ea typeface="+mn-lt"/>
                <a:cs typeface="+mn-lt"/>
              </a:rPr>
              <a:t>capital_run_length_TYPE</a:t>
            </a:r>
            <a:endParaRPr lang="fr-FR" dirty="0">
              <a:cs typeface="Calibri"/>
            </a:endParaRPr>
          </a:p>
          <a:p>
            <a:pPr marL="0" indent="0">
              <a:buNone/>
            </a:pPr>
            <a:endParaRPr lang="fr-FR" dirty="0">
              <a:cs typeface="Calibri"/>
            </a:endParaRPr>
          </a:p>
        </p:txBody>
      </p:sp>
    </p:spTree>
    <p:extLst>
      <p:ext uri="{BB962C8B-B14F-4D97-AF65-F5344CB8AC3E}">
        <p14:creationId xmlns:p14="http://schemas.microsoft.com/office/powerpoint/2010/main" val="4190127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30C0D2D-5E45-CC02-7CD7-C469A1770B6C}"/>
              </a:ext>
            </a:extLst>
          </p:cNvPr>
          <p:cNvSpPr>
            <a:spLocks noGrp="1"/>
          </p:cNvSpPr>
          <p:nvPr>
            <p:ph type="title"/>
          </p:nvPr>
        </p:nvSpPr>
        <p:spPr>
          <a:xfrm>
            <a:off x="1046746" y="586822"/>
            <a:ext cx="3560252" cy="1645920"/>
          </a:xfrm>
        </p:spPr>
        <p:txBody>
          <a:bodyPr>
            <a:normAutofit/>
          </a:bodyPr>
          <a:lstStyle/>
          <a:p>
            <a:r>
              <a:rPr lang="fr-FR" sz="3200" dirty="0"/>
              <a:t>1.2 </a:t>
            </a:r>
            <a:r>
              <a:rPr lang="en-US" sz="3200" i="0" dirty="0">
                <a:effectLst/>
              </a:rPr>
              <a:t>Data cleaning </a:t>
            </a:r>
            <a:endParaRPr lang="fr-FR" sz="3200" dirty="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Espace réservé du contenu 2">
            <a:extLst>
              <a:ext uri="{FF2B5EF4-FFF2-40B4-BE49-F238E27FC236}">
                <a16:creationId xmlns:a16="http://schemas.microsoft.com/office/drawing/2014/main" id="{17A6A050-BB31-A638-ED42-9DABCB010752}"/>
              </a:ext>
            </a:extLst>
          </p:cNvPr>
          <p:cNvSpPr>
            <a:spLocks noGrp="1"/>
          </p:cNvSpPr>
          <p:nvPr>
            <p:ph idx="1"/>
          </p:nvPr>
        </p:nvSpPr>
        <p:spPr>
          <a:xfrm>
            <a:off x="5351164" y="586822"/>
            <a:ext cx="6002636" cy="1645920"/>
          </a:xfrm>
        </p:spPr>
        <p:txBody>
          <a:bodyPr anchor="ctr">
            <a:normAutofit/>
          </a:bodyPr>
          <a:lstStyle/>
          <a:p>
            <a:pPr marL="0" indent="0">
              <a:buNone/>
            </a:pPr>
            <a:r>
              <a:rPr lang="en-US" sz="1800" b="0" i="0">
                <a:effectLst/>
              </a:rPr>
              <a:t>We prepare the data for the application of som</a:t>
            </a:r>
            <a:r>
              <a:rPr lang="en-US" sz="1800"/>
              <a:t>e, algorithm like</a:t>
            </a:r>
            <a:r>
              <a:rPr lang="en-US" sz="1800" b="0" i="0">
                <a:effectLst/>
              </a:rPr>
              <a:t> XGBoost, by cleaning and standardizing column names through the replacement of certain special characters with underscores.</a:t>
            </a:r>
            <a:endParaRPr lang="fr-FR" sz="1800" dirty="0"/>
          </a:p>
        </p:txBody>
      </p:sp>
      <p:pic>
        <p:nvPicPr>
          <p:cNvPr id="6" name="Image 5">
            <a:extLst>
              <a:ext uri="{FF2B5EF4-FFF2-40B4-BE49-F238E27FC236}">
                <a16:creationId xmlns:a16="http://schemas.microsoft.com/office/drawing/2014/main" id="{98348992-3157-5EF3-EE95-0046BCFCC38A}"/>
              </a:ext>
            </a:extLst>
          </p:cNvPr>
          <p:cNvPicPr>
            <a:picLocks noChangeAspect="1"/>
          </p:cNvPicPr>
          <p:nvPr/>
        </p:nvPicPr>
        <p:blipFill>
          <a:blip r:embed="rId2"/>
          <a:stretch>
            <a:fillRect/>
          </a:stretch>
        </p:blipFill>
        <p:spPr>
          <a:xfrm>
            <a:off x="557784" y="3471155"/>
            <a:ext cx="11164824" cy="2009665"/>
          </a:xfrm>
          <a:prstGeom prst="rect">
            <a:avLst/>
          </a:prstGeom>
        </p:spPr>
      </p:pic>
    </p:spTree>
    <p:extLst>
      <p:ext uri="{BB962C8B-B14F-4D97-AF65-F5344CB8AC3E}">
        <p14:creationId xmlns:p14="http://schemas.microsoft.com/office/powerpoint/2010/main" val="327700369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4">
            <a:extLst>
              <a:ext uri="{FF2B5EF4-FFF2-40B4-BE49-F238E27FC236}">
                <a16:creationId xmlns:a16="http://schemas.microsoft.com/office/drawing/2014/main" id="{C52F6009-9727-B602-8259-BAAD074387CC}"/>
              </a:ext>
            </a:extLst>
          </p:cNvPr>
          <p:cNvSpPr>
            <a:spLocks noGrp="1"/>
          </p:cNvSpPr>
          <p:nvPr>
            <p:ph type="title"/>
          </p:nvPr>
        </p:nvSpPr>
        <p:spPr>
          <a:xfrm>
            <a:off x="589560" y="856180"/>
            <a:ext cx="4560584" cy="1128068"/>
          </a:xfrm>
        </p:spPr>
        <p:txBody>
          <a:bodyPr anchor="ctr">
            <a:normAutofit/>
          </a:bodyPr>
          <a:lstStyle/>
          <a:p>
            <a:r>
              <a:rPr lang="en-US" sz="2500"/>
              <a:t>1.3 Data pre-processing: Data Encoding </a:t>
            </a:r>
            <a:br>
              <a:rPr lang="en-US" sz="2500"/>
            </a:br>
            <a:endParaRPr lang="fr-FR" sz="2500"/>
          </a:p>
        </p:txBody>
      </p:sp>
      <p:grpSp>
        <p:nvGrpSpPr>
          <p:cNvPr id="13321" name="Group 1332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322" name="Rectangle 133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3" name="Rectangle 133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25" name="Rectangle 133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807EA92-67F9-DFE2-0E7D-70F77B9C1FE2}"/>
              </a:ext>
            </a:extLst>
          </p:cNvPr>
          <p:cNvSpPr>
            <a:spLocks noGrp="1"/>
          </p:cNvSpPr>
          <p:nvPr>
            <p:ph idx="1"/>
          </p:nvPr>
        </p:nvSpPr>
        <p:spPr>
          <a:xfrm>
            <a:off x="590719" y="2330505"/>
            <a:ext cx="4559425" cy="3979585"/>
          </a:xfrm>
        </p:spPr>
        <p:txBody>
          <a:bodyPr anchor="ctr">
            <a:normAutofit/>
          </a:bodyPr>
          <a:lstStyle/>
          <a:p>
            <a:pPr marL="0" indent="0">
              <a:buNone/>
            </a:pPr>
            <a:endParaRPr lang="en-US" sz="2000"/>
          </a:p>
          <a:p>
            <a:pPr marL="0" indent="0">
              <a:buNone/>
            </a:pPr>
            <a:r>
              <a:rPr lang="en-US" sz="2000"/>
              <a:t>Categorical Variable Encoding Not Required</a:t>
            </a:r>
          </a:p>
          <a:p>
            <a:pPr marL="0" indent="0">
              <a:buNone/>
            </a:pPr>
            <a:endParaRPr lang="en-US" sz="2000"/>
          </a:p>
          <a:p>
            <a:pPr marL="0" indent="0">
              <a:buNone/>
            </a:pPr>
            <a:r>
              <a:rPr lang="en-US" sz="2000"/>
              <a:t>All our variables are already numeric, so this step is not necessary</a:t>
            </a:r>
            <a:endParaRPr lang="fr-FR" sz="2000"/>
          </a:p>
        </p:txBody>
      </p:sp>
      <p:sp>
        <p:nvSpPr>
          <p:cNvPr id="13327" name="Rectangle 133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9" name="Rectangle 133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A4C1B4D8-DA32-1140-8ADD-6A749043B4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45" r="1356"/>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0275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1463</TotalTime>
  <Words>2196</Words>
  <Application>Microsoft Office PowerPoint</Application>
  <PresentationFormat>Grand écran</PresentationFormat>
  <Paragraphs>238</Paragraphs>
  <Slides>47</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47</vt:i4>
      </vt:variant>
    </vt:vector>
  </HeadingPairs>
  <TitlesOfParts>
    <vt:vector size="55" baseType="lpstr">
      <vt:lpstr>Arial</vt:lpstr>
      <vt:lpstr>Baskerville Old Face</vt:lpstr>
      <vt:lpstr>Calibri</vt:lpstr>
      <vt:lpstr>Calibri Light</vt:lpstr>
      <vt:lpstr>Helvetica Neue</vt:lpstr>
      <vt:lpstr>Söhne</vt:lpstr>
      <vt:lpstr>Wingdings</vt:lpstr>
      <vt:lpstr>Thème Office</vt:lpstr>
      <vt:lpstr>Final Project :  Classifying Email as Spam or Non-Spam</vt:lpstr>
      <vt:lpstr>Présentation PowerPoint</vt:lpstr>
      <vt:lpstr>Présentation PowerPoint</vt:lpstr>
      <vt:lpstr>Table of contents  1. Data pre-processing 2.Data visualization 3.Modeling 4.Comparative Analysis of Model Performance Metrics</vt:lpstr>
      <vt:lpstr>1. Data pre-processing</vt:lpstr>
      <vt:lpstr>1.1 Load Dataset</vt:lpstr>
      <vt:lpstr>Column descriptions</vt:lpstr>
      <vt:lpstr>1.2 Data cleaning </vt:lpstr>
      <vt:lpstr>1.3 Data pre-processing: Data Encoding  </vt:lpstr>
      <vt:lpstr>1.4 Data pre-processing: Imputation of missing data</vt:lpstr>
      <vt:lpstr>MinMaxScaler </vt:lpstr>
      <vt:lpstr>2. Data visualization</vt:lpstr>
      <vt:lpstr>2.1 Class Distribution Plot</vt:lpstr>
      <vt:lpstr>2.2  Correlation Matrix</vt:lpstr>
      <vt:lpstr>Présentation PowerPoint</vt:lpstr>
      <vt:lpstr> Most Common Words for Spam Emails</vt:lpstr>
      <vt:lpstr>WordCloud – spam  </vt:lpstr>
      <vt:lpstr>Most Common Words for Non Spam Emails</vt:lpstr>
      <vt:lpstr>WordCloud – non spam  </vt:lpstr>
      <vt:lpstr>Présentation PowerPoint</vt:lpstr>
      <vt:lpstr>Distribution of Specific Characters in Spam and Non-Spam Emails</vt:lpstr>
      <vt:lpstr>Présentation PowerPoint</vt:lpstr>
      <vt:lpstr>Decoding Email Content: Unveiling Spam and Non-Spam Traits</vt:lpstr>
      <vt:lpstr> 3. Modeling</vt:lpstr>
      <vt:lpstr>Evaluating Model Performance</vt:lpstr>
      <vt:lpstr>XGBoost </vt:lpstr>
      <vt:lpstr>XGBoost - confusion matrix</vt:lpstr>
      <vt:lpstr>XGBoost – ROC curve</vt:lpstr>
      <vt:lpstr>XGBoost – Learning curve</vt:lpstr>
      <vt:lpstr>SVC</vt:lpstr>
      <vt:lpstr>SVC – confusion matrix</vt:lpstr>
      <vt:lpstr>SVC – ROC curve </vt:lpstr>
      <vt:lpstr>SVC- Learning curve </vt:lpstr>
      <vt:lpstr>Random Forest Classifier</vt:lpstr>
      <vt:lpstr>Random Forest Classifier– confusion matrix</vt:lpstr>
      <vt:lpstr>Random Forest Classifier– ROC curve </vt:lpstr>
      <vt:lpstr>Random Forest Classifier– Learning curve </vt:lpstr>
      <vt:lpstr> Logistic Regression </vt:lpstr>
      <vt:lpstr>Logistic Regression– confusion matrix</vt:lpstr>
      <vt:lpstr>Logistic Regression– ROC curve</vt:lpstr>
      <vt:lpstr>Logistic Regression– Learning curve</vt:lpstr>
      <vt:lpstr> 4. Comparative Analysis of Model Performance Metrics </vt:lpstr>
      <vt:lpstr>4.1 Accuracy</vt:lpstr>
      <vt:lpstr>4.2 AUC</vt:lpstr>
      <vt:lpstr>Conclusion:</vt:lpstr>
      <vt:lpstr>Présentation PowerPoint</vt:lpstr>
      <vt:lpstr>Let's play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  Classifying Email as Spam or Non-Spam</dc:title>
  <dc:creator>Camila KRIKA</dc:creator>
  <cp:lastModifiedBy>Camila KRIKA</cp:lastModifiedBy>
  <cp:revision>3</cp:revision>
  <dcterms:created xsi:type="dcterms:W3CDTF">2023-11-28T18:45:28Z</dcterms:created>
  <dcterms:modified xsi:type="dcterms:W3CDTF">2023-11-29T19:09:19Z</dcterms:modified>
</cp:coreProperties>
</file>